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52" r:id="rId6"/>
    <p:sldMasterId id="2147483771" r:id="rId7"/>
  </p:sldMasterIdLst>
  <p:notesMasterIdLst>
    <p:notesMasterId r:id="rId36"/>
  </p:notesMasterIdLst>
  <p:handoutMasterIdLst>
    <p:handoutMasterId r:id="rId37"/>
  </p:handoutMasterIdLst>
  <p:sldIdLst>
    <p:sldId id="526" r:id="rId8"/>
    <p:sldId id="527" r:id="rId9"/>
    <p:sldId id="433" r:id="rId10"/>
    <p:sldId id="485" r:id="rId11"/>
    <p:sldId id="519" r:id="rId12"/>
    <p:sldId id="520" r:id="rId13"/>
    <p:sldId id="521" r:id="rId14"/>
    <p:sldId id="522" r:id="rId15"/>
    <p:sldId id="523" r:id="rId16"/>
    <p:sldId id="530" r:id="rId17"/>
    <p:sldId id="496" r:id="rId18"/>
    <p:sldId id="497" r:id="rId19"/>
    <p:sldId id="517" r:id="rId20"/>
    <p:sldId id="518" r:id="rId21"/>
    <p:sldId id="481" r:id="rId22"/>
    <p:sldId id="419" r:id="rId23"/>
    <p:sldId id="525" r:id="rId24"/>
    <p:sldId id="495" r:id="rId25"/>
    <p:sldId id="533" r:id="rId26"/>
    <p:sldId id="537" r:id="rId27"/>
    <p:sldId id="539" r:id="rId28"/>
    <p:sldId id="538" r:id="rId29"/>
    <p:sldId id="534" r:id="rId30"/>
    <p:sldId id="536" r:id="rId31"/>
    <p:sldId id="535" r:id="rId32"/>
    <p:sldId id="494" r:id="rId33"/>
    <p:sldId id="532" r:id="rId34"/>
    <p:sldId id="529" r:id="rId35"/>
  </p:sldIdLst>
  <p:sldSz cx="9144000" cy="6858000" type="screen4x3"/>
  <p:notesSz cx="6858000" cy="9296400"/>
  <p:custDataLst>
    <p:tags r:id="rId38"/>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userDrawn="1">
          <p15:clr>
            <a:srgbClr val="A4A3A4"/>
          </p15:clr>
        </p15:guide>
        <p15:guide id="2" orient="horz" pos="719" userDrawn="1">
          <p15:clr>
            <a:srgbClr val="A4A3A4"/>
          </p15:clr>
        </p15:guide>
        <p15:guide id="3" orient="horz" pos="4185" userDrawn="1">
          <p15:clr>
            <a:srgbClr val="A4A3A4"/>
          </p15:clr>
        </p15:guide>
        <p15:guide id="4" orient="horz" pos="3946" userDrawn="1">
          <p15:clr>
            <a:srgbClr val="A4A3A4"/>
          </p15:clr>
        </p15:guide>
        <p15:guide id="5" orient="horz" pos="1068" userDrawn="1">
          <p15:clr>
            <a:srgbClr val="A4A3A4"/>
          </p15:clr>
        </p15:guide>
        <p15:guide id="6" orient="horz" pos="4283" userDrawn="1">
          <p15:clr>
            <a:srgbClr val="A4A3A4"/>
          </p15:clr>
        </p15:guide>
        <p15:guide id="7" orient="horz" userDrawn="1">
          <p15:clr>
            <a:srgbClr val="A4A3A4"/>
          </p15:clr>
        </p15:guide>
        <p15:guide id="8" orient="horz" pos="4319" userDrawn="1">
          <p15:clr>
            <a:srgbClr val="A4A3A4"/>
          </p15:clr>
        </p15:guide>
        <p15:guide id="9" pos="245" userDrawn="1">
          <p15:clr>
            <a:srgbClr val="A4A3A4"/>
          </p15:clr>
        </p15:guide>
        <p15:guide id="10" pos="551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97" autoAdjust="0"/>
    <p:restoredTop sz="77954" autoAdjust="0"/>
  </p:normalViewPr>
  <p:slideViewPr>
    <p:cSldViewPr snapToGrid="0">
      <p:cViewPr varScale="1">
        <p:scale>
          <a:sx n="79" d="100"/>
          <a:sy n="79" d="100"/>
        </p:scale>
        <p:origin x="1080" y="78"/>
      </p:cViewPr>
      <p:guideLst>
        <p:guide orient="horz" pos="895"/>
        <p:guide orient="horz" pos="719"/>
        <p:guide orient="horz" pos="4185"/>
        <p:guide orient="horz" pos="3946"/>
        <p:guide orient="horz" pos="1068"/>
        <p:guide orient="horz" pos="4283"/>
        <p:guide orient="horz"/>
        <p:guide orient="horz" pos="4319"/>
        <p:guide pos="245"/>
        <p:guide pos="5518"/>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3/11/2014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3/11/2014</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layerscape.org/Home/GetStarte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_YzfYCFI0Vo"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mailto:support@datanitro.com" TargetMode="External"/><Relationship Id="rId4" Type="http://schemas.openxmlformats.org/officeDocument/2006/relationships/hyperlink" Target="https://datanitro.com/pro/register"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2929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7248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3/11/2014 1:28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5487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
        <p:nvSpPr>
          <p:cNvPr id="10" name="Date Placeholder 9"/>
          <p:cNvSpPr>
            <a:spLocks noGrp="1"/>
          </p:cNvSpPr>
          <p:nvPr>
            <p:ph type="dt" idx="13"/>
          </p:nvPr>
        </p:nvSpPr>
        <p:spPr/>
        <p:txBody>
          <a:bodyPr/>
          <a:lstStyle/>
          <a:p>
            <a:fld id="{EEDF3C4D-D87C-4908-890C-F1AD6E39936D}" type="datetime8">
              <a:rPr lang="en-US" smtClean="0"/>
              <a:t>3/11/2014 1:28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4858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3/11/2014 1:28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852502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hlinkClick r:id="rId3"/>
              </a:rPr>
              <a:t>http://www.layerscape.org/Home/GetStarted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919832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hlinkClick r:id="rId3"/>
              </a:rPr>
              <a:t>https://www.youtube.com/watch?v=_YzfYCFI0Vo</a:t>
            </a:r>
            <a:r>
              <a:rPr lang="en-US" dirty="0" smtClean="0"/>
              <a:t>  Free for </a:t>
            </a:r>
            <a:r>
              <a:rPr lang="en-US" smtClean="0"/>
              <a:t>researchers  www.datanitro.com  </a:t>
            </a:r>
            <a:r>
              <a:rPr lang="en-US" sz="1600" b="0" i="0" kern="1200" smtClean="0">
                <a:solidFill>
                  <a:schemeClr val="tx1"/>
                </a:solidFill>
                <a:effectLst/>
                <a:latin typeface="Segoe UI" pitchFamily="34" charset="0"/>
                <a:ea typeface="+mn-ea"/>
                <a:cs typeface="+mn-cs"/>
              </a:rPr>
              <a:t> </a:t>
            </a:r>
            <a:r>
              <a:rPr lang="en-US" sz="1600" b="0" i="0" u="none" strike="noStrike" kern="1200" smtClean="0">
                <a:solidFill>
                  <a:schemeClr val="tx1"/>
                </a:solidFill>
                <a:effectLst/>
                <a:latin typeface="Segoe UI" pitchFamily="34" charset="0"/>
                <a:ea typeface="+mn-ea"/>
                <a:cs typeface="+mn-cs"/>
                <a:hlinkClick r:id="rId4"/>
              </a:rPr>
              <a:t>registering with your school email address</a:t>
            </a:r>
            <a:r>
              <a:rPr lang="en-US" sz="1600" b="0" i="0" kern="1200" smtClean="0">
                <a:solidFill>
                  <a:schemeClr val="tx1"/>
                </a:solidFill>
                <a:effectLst/>
                <a:latin typeface="Segoe UI" pitchFamily="34" charset="0"/>
                <a:ea typeface="+mn-ea"/>
                <a:cs typeface="+mn-cs"/>
              </a:rPr>
              <a:t>, and then contacting us at </a:t>
            </a:r>
            <a:r>
              <a:rPr lang="en-US" sz="1600" b="0" i="0" u="none" strike="noStrike" kern="1200" smtClean="0">
                <a:solidFill>
                  <a:schemeClr val="tx1"/>
                </a:solidFill>
                <a:effectLst/>
                <a:latin typeface="Segoe UI" pitchFamily="34" charset="0"/>
                <a:ea typeface="+mn-ea"/>
                <a:cs typeface="+mn-cs"/>
                <a:hlinkClick r:id="rId5"/>
              </a:rPr>
              <a:t>support@datanitro.com</a:t>
            </a:r>
            <a:r>
              <a:rPr lang="en-US" sz="1600" b="0" i="0" kern="1200" smtClean="0">
                <a:solidFill>
                  <a:schemeClr val="tx1"/>
                </a:solidFill>
                <a:effectLst/>
                <a:latin typeface="Segoe UI" pitchFamily="34"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2854831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212499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3/11/2014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515032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855776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Key point – MS big data solution is more than just </a:t>
            </a:r>
            <a:r>
              <a:rPr lang="en-US" dirty="0" err="1" smtClean="0"/>
              <a:t>Hadoop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01691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777159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6601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F59FFCD0-5595-4842-AA06-9F04EA1E8EDE}" type="datetime1">
              <a:rPr lang="en-US" smtClean="0"/>
              <a:t>3/11/2014</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50980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69116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dt" sz="quarter" idx="1"/>
          </p:nvPr>
        </p:nvSpPr>
        <p:spPr>
          <a:noFill/>
        </p:spPr>
        <p:txBody>
          <a:bodyPr/>
          <a:lstStyle/>
          <a:p>
            <a:fld id="{D981B906-E48D-43F8-8760-B0BFEB02150A}" type="datetime8">
              <a:rPr lang="en-US" smtClean="0">
                <a:cs typeface="Arial" charset="0"/>
              </a:rPr>
              <a:pPr/>
              <a:t>3/11/2014 1:28 PM</a:t>
            </a:fld>
            <a:endParaRPr lang="en-US" dirty="0" smtClean="0">
              <a:cs typeface="Arial" charset="0"/>
            </a:endParaRPr>
          </a:p>
        </p:txBody>
      </p:sp>
      <p:sp>
        <p:nvSpPr>
          <p:cNvPr id="36867" name="Rectangle 6"/>
          <p:cNvSpPr>
            <a:spLocks noGrp="1" noChangeArrowheads="1"/>
          </p:cNvSpPr>
          <p:nvPr>
            <p:ph type="ftr" sz="quarter" idx="4"/>
          </p:nvPr>
        </p:nvSpPr>
        <p:spPr>
          <a:noFill/>
        </p:spPr>
        <p:txBody>
          <a:bodyPr/>
          <a:lstStyle/>
          <a:p>
            <a:r>
              <a:rPr lang="en-US" dirty="0" smtClean="0">
                <a:cs typeface="Arial" charset="0"/>
              </a:rPr>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6868" name="Rectangle 7"/>
          <p:cNvSpPr>
            <a:spLocks noGrp="1" noChangeArrowheads="1"/>
          </p:cNvSpPr>
          <p:nvPr>
            <p:ph type="sldNum" sz="quarter" idx="5"/>
          </p:nvPr>
        </p:nvSpPr>
        <p:spPr>
          <a:noFill/>
        </p:spPr>
        <p:txBody>
          <a:bodyPr/>
          <a:lstStyle/>
          <a:p>
            <a:fld id="{D5E25F9C-944B-4311-8DA3-48595C6087DB}" type="slidenum">
              <a:rPr lang="en-US" smtClean="0">
                <a:cs typeface="Arial" charset="0"/>
              </a:rPr>
              <a:pPr/>
              <a:t>9</a:t>
            </a:fld>
            <a:endParaRPr lang="en-US" dirty="0" smtClean="0">
              <a:cs typeface="Arial" charset="0"/>
            </a:endParaRPr>
          </a:p>
        </p:txBody>
      </p:sp>
      <p:sp>
        <p:nvSpPr>
          <p:cNvPr id="36869" name="Rectangle 2"/>
          <p:cNvSpPr>
            <a:spLocks noGrp="1" noRot="1" noChangeAspect="1" noChangeArrowheads="1" noTextEdit="1"/>
          </p:cNvSpPr>
          <p:nvPr>
            <p:ph type="sldImg"/>
          </p:nvPr>
        </p:nvSpPr>
        <p:spPr>
          <a:xfrm>
            <a:off x="1104900" y="696913"/>
            <a:ext cx="4648200" cy="3486150"/>
          </a:xfrm>
          <a:ln/>
        </p:spPr>
      </p:sp>
      <p:sp>
        <p:nvSpPr>
          <p:cNvPr id="36870" name="Rectangle 3"/>
          <p:cNvSpPr>
            <a:spLocks noGrp="1" noChangeArrowheads="1"/>
          </p:cNvSpPr>
          <p:nvPr>
            <p:ph type="body" idx="1"/>
          </p:nvPr>
        </p:nvSpPr>
        <p:spPr>
          <a:xfrm>
            <a:off x="685800" y="4415791"/>
            <a:ext cx="5486400" cy="4183380"/>
          </a:xfrm>
          <a:prstGeom prst="rect">
            <a:avLst/>
          </a:prstGeom>
          <a:noFill/>
          <a:ln/>
        </p:spPr>
        <p:txBody>
          <a:bodyPr lIns="89581" tIns="44791" rIns="89581" bIns="44791"/>
          <a:lstStyle/>
          <a:p>
            <a:pPr defTabSz="897167" eaLnBrk="0" hangingPunct="0">
              <a:defRPr/>
            </a:pPr>
            <a:endParaRPr lang="en-US" dirty="0" smtClean="0"/>
          </a:p>
        </p:txBody>
      </p:sp>
    </p:spTree>
    <p:extLst>
      <p:ext uri="{BB962C8B-B14F-4D97-AF65-F5344CB8AC3E}">
        <p14:creationId xmlns:p14="http://schemas.microsoft.com/office/powerpoint/2010/main" val="30196227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4.wdp"/><Relationship Id="rId5" Type="http://schemas.openxmlformats.org/officeDocument/2006/relationships/image" Target="../media/image10.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4.wdp"/><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4.wdp"/><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4.wdp"/><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2485"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19094"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384673" y="3065682"/>
            <a:ext cx="8368939" cy="748025"/>
          </a:xfrm>
        </p:spPr>
        <p:txBody>
          <a:bodyPr anchor="b"/>
          <a:lstStyle>
            <a:lvl1pPr marL="0" indent="0">
              <a:buNone/>
              <a:defRPr lang="en-US" sz="5401" i="0" kern="1200" spc="-75" baseline="0" dirty="0" smtClean="0">
                <a:solidFill>
                  <a:schemeClr val="bg1">
                    <a:alpha val="99000"/>
                  </a:schemeClr>
                </a:soli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384672" y="4267201"/>
            <a:ext cx="6859786" cy="332527"/>
          </a:xfrm>
        </p:spPr>
        <p:txBody>
          <a:bodyPr/>
          <a:lstStyle>
            <a:lvl1pPr marL="0" indent="0">
              <a:lnSpc>
                <a:spcPct val="100000"/>
              </a:lnSpc>
              <a:spcBef>
                <a:spcPts val="0"/>
              </a:spcBef>
              <a:buNone/>
              <a:defRPr lang="en-US" sz="2401" kern="1200" spc="-75" baseline="0" dirty="0">
                <a:solidFill>
                  <a:schemeClr val="bg1">
                    <a:alpha val="99000"/>
                  </a:schemeClr>
                </a:solidFill>
                <a:latin typeface="+mj-lt"/>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170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166164" y="2014996"/>
            <a:ext cx="4458861" cy="1108252"/>
          </a:xfrm>
        </p:spPr>
        <p:txBody>
          <a:bodyPr anchor="b" anchorCtr="0">
            <a:spAutoFit/>
          </a:bodyPr>
          <a:lstStyle>
            <a:lvl1pPr>
              <a:lnSpc>
                <a:spcPct val="100000"/>
              </a:lnSpc>
              <a:defRPr sz="3601"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166164" y="5303520"/>
            <a:ext cx="4458861" cy="276999"/>
          </a:xfrm>
        </p:spPr>
        <p:txBody>
          <a:bodyPr>
            <a:spAutoFit/>
          </a:bodyPr>
          <a:lstStyle>
            <a:lvl1pPr marL="0" indent="0" algn="l" defTabSz="685955" rtl="0" eaLnBrk="1" latinLnBrk="0" hangingPunct="1">
              <a:lnSpc>
                <a:spcPct val="10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166164" y="4206241"/>
            <a:ext cx="6656137" cy="761875"/>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4951"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272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166164" y="2014996"/>
            <a:ext cx="4458861" cy="1108252"/>
          </a:xfrm>
        </p:spPr>
        <p:txBody>
          <a:bodyPr anchor="b" anchorCtr="0">
            <a:spAutoFit/>
          </a:bodyPr>
          <a:lstStyle>
            <a:lvl1pPr>
              <a:lnSpc>
                <a:spcPct val="100000"/>
              </a:lnSpc>
              <a:defRPr sz="3601"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166163" y="5303520"/>
            <a:ext cx="4458861" cy="276999"/>
          </a:xfrm>
        </p:spPr>
        <p:txBody>
          <a:bodyPr>
            <a:spAutoFit/>
          </a:bodyPr>
          <a:lstStyle>
            <a:lvl1pPr marL="0" indent="0" algn="l" defTabSz="685955" rtl="0" eaLnBrk="1" latinLnBrk="0" hangingPunct="1">
              <a:lnSpc>
                <a:spcPct val="10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166164" y="4206241"/>
            <a:ext cx="6656137" cy="761875"/>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4951"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45" tIns="30873" rIns="61745" bIns="30873"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374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166164" y="1830458"/>
            <a:ext cx="4458861" cy="1108252"/>
          </a:xfrm>
        </p:spPr>
        <p:txBody>
          <a:bodyPr anchor="ctr" anchorCtr="0">
            <a:spAutoFit/>
          </a:bodyPr>
          <a:lstStyle>
            <a:lvl1pPr>
              <a:lnSpc>
                <a:spcPct val="100000"/>
              </a:lnSpc>
              <a:defRPr sz="3601"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166163" y="5303520"/>
            <a:ext cx="4458861" cy="276999"/>
          </a:xfrm>
        </p:spPr>
        <p:txBody>
          <a:bodyPr>
            <a:spAutoFit/>
          </a:bodyPr>
          <a:lstStyle>
            <a:lvl1pPr marL="0" indent="0" algn="l" defTabSz="685955" rtl="0" eaLnBrk="1" latinLnBrk="0" hangingPunct="1">
              <a:lnSpc>
                <a:spcPct val="10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166164" y="4206241"/>
            <a:ext cx="6656137" cy="761875"/>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4951"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477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19094"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387530" y="4015195"/>
            <a:ext cx="8368939" cy="831125"/>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5401" b="0" i="0" u="none" strike="noStrike" kern="1200" cap="none" spc="-9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5"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30556"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579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19094"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381000" y="6083574"/>
            <a:ext cx="8382000" cy="311632"/>
          </a:xfrm>
          <a:prstGeom prst="rect">
            <a:avLst/>
          </a:prstGeom>
          <a:noFill/>
          <a:ln w="12700">
            <a:noFill/>
            <a:miter lim="800000"/>
            <a:headEnd type="none" w="sm" len="sm"/>
            <a:tailEnd type="none" w="sm" len="sm"/>
          </a:ln>
          <a:effectLst/>
        </p:spPr>
        <p:txBody>
          <a:bodyPr vert="horz" wrap="square" lIns="68587" tIns="34294" rIns="68587" bIns="34294" numCol="1" anchor="t" anchorCtr="0" compatLnSpc="1">
            <a:prstTxWarp prst="textNoShape">
              <a:avLst/>
            </a:prstTxWarp>
            <a:spAutoFit/>
          </a:bodyPr>
          <a:lstStyle/>
          <a:p>
            <a:pPr algn="ctr" defTabSz="685757" eaLnBrk="0" hangingPunct="0"/>
            <a:r>
              <a:rPr lang="en-US" sz="525" dirty="0">
                <a:solidFill>
                  <a:schemeClr val="bg1">
                    <a:alpha val="99000"/>
                  </a:schemeClr>
                </a:solidFill>
                <a:latin typeface="Segoe UI" pitchFamily="34" charset="0"/>
                <a:cs typeface="Segoe UI"/>
              </a:rPr>
              <a:t>© </a:t>
            </a:r>
            <a:r>
              <a:rPr lang="en-US" sz="525" dirty="0" smtClean="0">
                <a:solidFill>
                  <a:schemeClr val="bg1">
                    <a:alpha val="99000"/>
                  </a:schemeClr>
                </a:solidFill>
                <a:latin typeface="Segoe UI" pitchFamily="34" charset="0"/>
                <a:cs typeface="Segoe UI"/>
              </a:rPr>
              <a:t>2011 Microsoft </a:t>
            </a:r>
            <a:r>
              <a:rPr lang="en-US" sz="525"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685757" eaLnBrk="0" hangingPunct="0"/>
            <a:r>
              <a:rPr lang="en-US" sz="525"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525" dirty="0" smtClean="0">
                <a:solidFill>
                  <a:schemeClr val="bg1">
                    <a:alpha val="99000"/>
                  </a:schemeClr>
                </a:solidFill>
                <a:latin typeface="Segoe UI" pitchFamily="34" charset="0"/>
                <a:cs typeface="Segoe UI"/>
              </a:rPr>
              <a:t>. Because </a:t>
            </a:r>
            <a:r>
              <a:rPr lang="en-US" sz="525"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chemeClr val="bg1">
                    <a:alpha val="99000"/>
                  </a:schemeClr>
                </a:solidFill>
                <a:latin typeface="Segoe UI" pitchFamily="34" charset="0"/>
                <a:cs typeface="Segoe UI"/>
              </a:rPr>
              <a:t>. MICROSOFT </a:t>
            </a:r>
            <a:r>
              <a:rPr lang="en-US" sz="525"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682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389436" y="1447799"/>
            <a:ext cx="8363938" cy="1572482"/>
          </a:xfrm>
        </p:spPr>
        <p:txBody>
          <a:bodyPr/>
          <a:lstStyle>
            <a:lvl1pPr marL="345373" indent="-345373">
              <a:buClr>
                <a:srgbClr val="FFFFFF"/>
              </a:buClr>
              <a:buSzPct val="70000"/>
              <a:buFontTx/>
              <a:buBlip>
                <a:blip r:embed="rId8"/>
              </a:buBlip>
              <a:defRPr>
                <a:gradFill>
                  <a:gsLst>
                    <a:gs pos="0">
                      <a:srgbClr val="FFFFFF"/>
                    </a:gs>
                    <a:gs pos="86000">
                      <a:srgbClr val="FFFFFF"/>
                    </a:gs>
                  </a:gsLst>
                  <a:lin ang="5400000" scaled="0"/>
                </a:gradFill>
              </a:defRPr>
            </a:lvl1pPr>
            <a:lvl2pPr marL="641918" indent="-296545">
              <a:buClr>
                <a:srgbClr val="FFFFFF"/>
              </a:buClr>
              <a:buSzPct val="70000"/>
              <a:buFontTx/>
              <a:buBlip>
                <a:blip r:embed="rId8"/>
              </a:buBlip>
              <a:defRPr>
                <a:gradFill>
                  <a:gsLst>
                    <a:gs pos="0">
                      <a:srgbClr val="FFFFFF"/>
                    </a:gs>
                    <a:gs pos="86000">
                      <a:srgbClr val="FFFFFF"/>
                    </a:gs>
                  </a:gsLst>
                  <a:lin ang="5400000" scaled="0"/>
                </a:gradFill>
              </a:defRPr>
            </a:lvl2pPr>
            <a:lvl3pPr marL="944418" indent="-302499">
              <a:buClr>
                <a:srgbClr val="FFFFFF"/>
              </a:buClr>
              <a:buSzPct val="70000"/>
              <a:buFontTx/>
              <a:buBlip>
                <a:blip r:embed="rId8"/>
              </a:buBlip>
              <a:defRPr>
                <a:gradFill>
                  <a:gsLst>
                    <a:gs pos="0">
                      <a:srgbClr val="FFFFFF"/>
                    </a:gs>
                    <a:gs pos="86000">
                      <a:srgbClr val="FFFFFF"/>
                    </a:gs>
                  </a:gsLst>
                  <a:lin ang="5400000" scaled="0"/>
                </a:gradFill>
              </a:defRPr>
            </a:lvl3pPr>
            <a:lvl4pPr marL="1204043" indent="-259625">
              <a:buClr>
                <a:srgbClr val="FFFFFF"/>
              </a:buClr>
              <a:buSzPct val="70000"/>
              <a:buFontTx/>
              <a:buBlip>
                <a:blip r:embed="rId8"/>
              </a:buBlip>
              <a:defRPr>
                <a:gradFill>
                  <a:gsLst>
                    <a:gs pos="0">
                      <a:srgbClr val="FFFFFF"/>
                    </a:gs>
                    <a:gs pos="86000">
                      <a:srgbClr val="FFFFFF"/>
                    </a:gs>
                  </a:gsLst>
                  <a:lin ang="5400000" scaled="0"/>
                </a:gradFill>
              </a:defRPr>
            </a:lvl4pPr>
            <a:lvl5pPr marL="1456523" indent="-25248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784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389436" y="1447799"/>
            <a:ext cx="8363938" cy="1572482"/>
          </a:xfrm>
        </p:spPr>
        <p:txBody>
          <a:bodyPr/>
          <a:lstStyle>
            <a:lvl1pPr marL="345373" indent="-345373">
              <a:buClr>
                <a:srgbClr val="FFFFFF"/>
              </a:buClr>
              <a:buSzPct val="70000"/>
              <a:buFontTx/>
              <a:buBlip>
                <a:blip r:embed="rId9"/>
              </a:buBlip>
              <a:defRPr>
                <a:gradFill>
                  <a:gsLst>
                    <a:gs pos="0">
                      <a:srgbClr val="FFFFFF"/>
                    </a:gs>
                    <a:gs pos="86000">
                      <a:srgbClr val="FFFFFF"/>
                    </a:gs>
                  </a:gsLst>
                  <a:lin ang="5400000" scaled="0"/>
                </a:gradFill>
              </a:defRPr>
            </a:lvl1pPr>
            <a:lvl2pPr marL="641918" indent="-296545">
              <a:buClr>
                <a:srgbClr val="FFFFFF"/>
              </a:buClr>
              <a:buSzPct val="70000"/>
              <a:buFontTx/>
              <a:buBlip>
                <a:blip r:embed="rId9"/>
              </a:buBlip>
              <a:defRPr>
                <a:gradFill>
                  <a:gsLst>
                    <a:gs pos="0">
                      <a:srgbClr val="FFFFFF"/>
                    </a:gs>
                    <a:gs pos="86000">
                      <a:srgbClr val="FFFFFF"/>
                    </a:gs>
                  </a:gsLst>
                  <a:lin ang="5400000" scaled="0"/>
                </a:gradFill>
              </a:defRPr>
            </a:lvl2pPr>
            <a:lvl3pPr marL="944418" indent="-302499">
              <a:buClr>
                <a:srgbClr val="FFFFFF"/>
              </a:buClr>
              <a:buSzPct val="70000"/>
              <a:buFontTx/>
              <a:buBlip>
                <a:blip r:embed="rId9"/>
              </a:buBlip>
              <a:defRPr>
                <a:gradFill>
                  <a:gsLst>
                    <a:gs pos="0">
                      <a:srgbClr val="FFFFFF"/>
                    </a:gs>
                    <a:gs pos="86000">
                      <a:srgbClr val="FFFFFF"/>
                    </a:gs>
                  </a:gsLst>
                  <a:lin ang="5400000" scaled="0"/>
                </a:gradFill>
              </a:defRPr>
            </a:lvl3pPr>
            <a:lvl4pPr marL="1204043" indent="-259625">
              <a:buClr>
                <a:srgbClr val="FFFFFF"/>
              </a:buClr>
              <a:buSzPct val="70000"/>
              <a:buFontTx/>
              <a:buBlip>
                <a:blip r:embed="rId9"/>
              </a:buBlip>
              <a:defRPr>
                <a:gradFill>
                  <a:gsLst>
                    <a:gs pos="0">
                      <a:srgbClr val="FFFFFF"/>
                    </a:gs>
                    <a:gs pos="86000">
                      <a:srgbClr val="FFFFFF"/>
                    </a:gs>
                  </a:gsLst>
                  <a:lin ang="5400000" scaled="0"/>
                </a:gradFill>
              </a:defRPr>
            </a:lvl4pPr>
            <a:lvl5pPr marL="1456523" indent="-25248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7530" y="1695450"/>
            <a:ext cx="8368939" cy="1272143"/>
          </a:xfrm>
        </p:spPr>
        <p:txBody>
          <a:bodyPr/>
          <a:lstStyle>
            <a:lvl1pPr>
              <a:lnSpc>
                <a:spcPct val="100000"/>
              </a:lnSpc>
              <a:defRPr sz="1800"/>
            </a:lvl1pPr>
            <a:lvl2pPr>
              <a:lnSpc>
                <a:spcPct val="100000"/>
              </a:lnSpc>
              <a:defRPr sz="1500"/>
            </a:lvl2pPr>
            <a:lvl3pPr>
              <a:lnSpc>
                <a:spcPct val="100000"/>
              </a:lnSpc>
              <a:defRPr sz="1350"/>
            </a:lvl3pPr>
            <a:lvl4pPr>
              <a:lnSpc>
                <a:spcPct val="100000"/>
              </a:lnSpc>
              <a:defRPr sz="1350"/>
            </a:lvl4pPr>
            <a:lvl5pPr>
              <a:lnSpc>
                <a:spcPct val="100000"/>
              </a:lnSpc>
              <a:defRPr sz="13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7"/>
            <a:ext cx="8740142" cy="1370119"/>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83" indent="0">
              <a:buNone/>
              <a:defRPr sz="1470"/>
            </a:lvl3pPr>
            <a:lvl4pPr marL="336166" indent="0">
              <a:buNone/>
              <a:defRPr sz="1323"/>
            </a:lvl4pPr>
            <a:lvl5pPr marL="504249" indent="0">
              <a:buNone/>
              <a:defRPr sz="132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961053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01929" y="1190734"/>
            <a:ext cx="8740142" cy="15724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66413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350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389436" y="2910005"/>
            <a:ext cx="8368939" cy="748025"/>
          </a:xfrm>
        </p:spPr>
        <p:txBody>
          <a:bodyPr anchor="b" anchorCtr="0">
            <a:spAutoFit/>
          </a:bodyPr>
          <a:lstStyle>
            <a:lvl1pPr>
              <a:lnSpc>
                <a:spcPct val="90000"/>
              </a:lnSpc>
              <a:defRPr sz="540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389436" y="4338021"/>
            <a:ext cx="4801850" cy="1061829"/>
          </a:xfrm>
        </p:spPr>
        <p:txBody>
          <a:bodyPr/>
          <a:lstStyle>
            <a:lvl1pPr marL="0" indent="0">
              <a:buFont typeface="Arial" pitchFamily="34" charset="0"/>
              <a:buNone/>
              <a:defRPr sz="1800">
                <a:solidFill>
                  <a:schemeClr val="bg1">
                    <a:alpha val="98000"/>
                  </a:schemeClr>
                </a:solidFill>
                <a:latin typeface="+mj-lt"/>
              </a:defRPr>
            </a:lvl1pPr>
            <a:lvl2pPr marL="345373" indent="0">
              <a:buFont typeface="Arial" pitchFamily="34" charset="0"/>
              <a:buNone/>
              <a:defRPr/>
            </a:lvl2pPr>
            <a:lvl3pPr marL="641918" indent="0">
              <a:buFont typeface="Arial" pitchFamily="34" charset="0"/>
              <a:buNone/>
              <a:defRPr/>
            </a:lvl3pPr>
            <a:lvl4pPr marL="944418" indent="0">
              <a:buFont typeface="Arial" pitchFamily="34" charset="0"/>
              <a:buNone/>
              <a:defRPr/>
            </a:lvl4pPr>
            <a:lvl5pPr marL="120404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6"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0"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8955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989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387530" y="1695450"/>
            <a:ext cx="8368939" cy="1387559"/>
          </a:xfrm>
        </p:spPr>
        <p:txBody>
          <a:bodyPr/>
          <a:lstStyle>
            <a:lvl1pPr>
              <a:lnSpc>
                <a:spcPct val="100000"/>
              </a:lnSpc>
              <a:defRPr sz="1800"/>
            </a:lvl1pPr>
            <a:lvl2pPr>
              <a:lnSpc>
                <a:spcPct val="100000"/>
              </a:lnSpc>
              <a:defRPr sz="1500"/>
            </a:lvl2pPr>
            <a:lvl3pPr>
              <a:lnSpc>
                <a:spcPct val="100000"/>
              </a:lnSpc>
              <a:defRPr sz="1350"/>
            </a:lvl3pPr>
            <a:lvl4pPr>
              <a:lnSpc>
                <a:spcPct val="100000"/>
              </a:lnSpc>
              <a:defRPr sz="1350"/>
            </a:lvl4pPr>
            <a:lvl5pPr>
              <a:lnSpc>
                <a:spcPct val="100000"/>
              </a:lnSpc>
              <a:defRPr sz="13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2234114"/>
            <a:ext cx="6281777" cy="1359196"/>
          </a:xfrm>
        </p:spPr>
        <p:txBody>
          <a:bodyPr anchor="ctr" anchorCtr="0">
            <a:noAutofit/>
          </a:bodyPr>
          <a:lstStyle>
            <a:lvl1pPr>
              <a:lnSpc>
                <a:spcPct val="90000"/>
              </a:lnSpc>
              <a:defRPr sz="495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2"/>
            <a:ext cx="4091815" cy="858697"/>
          </a:xfrm>
        </p:spPr>
        <p:txBody>
          <a:bodyPr/>
          <a:lstStyle>
            <a:lvl1pPr marL="0" indent="0">
              <a:buFont typeface="Arial" pitchFamily="34" charset="0"/>
              <a:buNone/>
              <a:defRPr sz="1800">
                <a:solidFill>
                  <a:schemeClr val="bg1">
                    <a:alpha val="98000"/>
                  </a:schemeClr>
                </a:solidFill>
                <a:latin typeface="+mj-lt"/>
              </a:defRPr>
            </a:lvl1pPr>
            <a:lvl2pPr marL="345373" indent="0">
              <a:buFont typeface="Arial" pitchFamily="34" charset="0"/>
              <a:buNone/>
              <a:defRPr/>
            </a:lvl2pPr>
            <a:lvl3pPr marL="641918" indent="0">
              <a:buFont typeface="Arial" pitchFamily="34" charset="0"/>
              <a:buNone/>
              <a:defRPr/>
            </a:lvl3pPr>
            <a:lvl4pPr marL="944418" indent="0">
              <a:buFont typeface="Arial" pitchFamily="34" charset="0"/>
              <a:buNone/>
              <a:defRPr/>
            </a:lvl4pPr>
            <a:lvl5pPr marL="120404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028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144"/>
          </a:xfrm>
        </p:spPr>
        <p:txBody>
          <a:bodyPr/>
          <a:lstStyle>
            <a:lvl1pPr marL="2382" indent="0">
              <a:spcBef>
                <a:spcPts val="0"/>
              </a:spcBef>
              <a:spcAft>
                <a:spcPts val="675"/>
              </a:spcAft>
              <a:buSzPct val="80000"/>
              <a:buFont typeface="Arial" pitchFamily="34" charset="0"/>
              <a:buNone/>
              <a:defRPr sz="3001"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418" indent="-302499">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204043" indent="-2596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456523" indent="-25248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130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19094"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828"/>
          </a:xfrm>
        </p:spPr>
        <p:txBody>
          <a:bodyPr/>
          <a:lstStyle>
            <a:lvl1pPr marL="0" indent="0">
              <a:spcBef>
                <a:spcPts val="0"/>
              </a:spcBef>
              <a:spcAft>
                <a:spcPts val="0"/>
              </a:spcAft>
              <a:buFont typeface="Arial" pitchFamily="34" charset="0"/>
              <a:buNone/>
              <a:defRPr lang="en-US" sz="2401" kern="1200" dirty="0" smtClean="0">
                <a:gradFill>
                  <a:gsLst>
                    <a:gs pos="0">
                      <a:srgbClr val="595959"/>
                    </a:gs>
                    <a:gs pos="86000">
                      <a:srgbClr val="595959"/>
                    </a:gs>
                  </a:gsLst>
                  <a:lin ang="5400000" scaled="0"/>
                </a:gradFill>
                <a:latin typeface="+mn-lt"/>
                <a:ea typeface="+mn-ea"/>
                <a:cs typeface="+mn-cs"/>
              </a:defRPr>
            </a:lvl1pPr>
            <a:lvl2pPr marL="516869" indent="-257244">
              <a:spcBef>
                <a:spcPts val="0"/>
              </a:spcBef>
              <a:spcAft>
                <a:spcPts val="0"/>
              </a:spcAft>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44" indent="-257244">
              <a:spcBef>
                <a:spcPts val="0"/>
              </a:spcBef>
              <a:spcAft>
                <a:spcPts val="300"/>
              </a:spcAft>
              <a:buFont typeface="Arial" pitchFamily="34" charset="0"/>
              <a:buChar char="•"/>
              <a:defRPr/>
            </a:lvl5pPr>
            <a:lvl6pPr marL="775303" indent="-257244">
              <a:buFont typeface="Arial" pitchFamily="34" charset="0"/>
              <a:buChar char="•"/>
              <a:defRPr sz="1800">
                <a:gradFill>
                  <a:gsLst>
                    <a:gs pos="0">
                      <a:srgbClr val="595959"/>
                    </a:gs>
                    <a:gs pos="86000">
                      <a:srgbClr val="595959"/>
                    </a:gs>
                  </a:gsLst>
                  <a:lin ang="5400000" scaled="0"/>
                </a:gradFill>
              </a:defRPr>
            </a:lvl6pPr>
            <a:lvl7pPr marL="942036" indent="-169114">
              <a:defRPr>
                <a:gradFill>
                  <a:gsLst>
                    <a:gs pos="0">
                      <a:srgbClr val="595959"/>
                    </a:gs>
                    <a:gs pos="86000">
                      <a:srgbClr val="595959"/>
                    </a:gs>
                  </a:gsLst>
                  <a:lin ang="5400000" scaled="0"/>
                </a:gradFill>
              </a:defRPr>
            </a:lvl7pPr>
            <a:lvl8pPr marL="1115913" indent="-173878">
              <a:defRPr>
                <a:gradFill>
                  <a:gsLst>
                    <a:gs pos="0">
                      <a:srgbClr val="595959"/>
                    </a:gs>
                    <a:gs pos="86000">
                      <a:srgbClr val="595959"/>
                    </a:gs>
                  </a:gsLst>
                  <a:lin ang="5400000" scaled="0"/>
                </a:gradFill>
              </a:defRPr>
            </a:lvl8pPr>
          </a:lstStyle>
          <a:p>
            <a:pPr marL="259625" lvl="0" indent="-259625" algn="l" defTabSz="685955" rtl="0" eaLnBrk="1" latinLnBrk="0" hangingPunct="1">
              <a:lnSpc>
                <a:spcPct val="90000"/>
              </a:lnSpc>
              <a:spcBef>
                <a:spcPct val="20000"/>
              </a:spcBef>
              <a:buSzPct val="90000"/>
              <a:buFont typeface="Arial" pitchFamily="34" charset="0"/>
              <a:buChar char="•"/>
            </a:pPr>
            <a:r>
              <a:rPr lang="en-US" smtClean="0"/>
              <a:t>Click to edit Master text styles</a:t>
            </a:r>
          </a:p>
          <a:p>
            <a:pPr marL="259625" lvl="1" indent="-259625" algn="l" defTabSz="685955" rtl="0" eaLnBrk="1" latinLnBrk="0" hangingPunct="1">
              <a:lnSpc>
                <a:spcPct val="90000"/>
              </a:lnSpc>
              <a:spcBef>
                <a:spcPct val="20000"/>
              </a:spcBef>
              <a:buSzPct val="90000"/>
              <a:buFont typeface="Arial" pitchFamily="34" charset="0"/>
              <a:buChar char="•"/>
            </a:pPr>
            <a:r>
              <a:rPr lang="en-US" smtClean="0"/>
              <a:t>Second level</a:t>
            </a:r>
          </a:p>
          <a:p>
            <a:pPr marL="259625" lvl="2" indent="-259625" algn="l" defTabSz="685955" rtl="0" eaLnBrk="1" latinLnBrk="0" hangingPunct="1">
              <a:lnSpc>
                <a:spcPct val="90000"/>
              </a:lnSpc>
              <a:spcBef>
                <a:spcPct val="20000"/>
              </a:spcBef>
              <a:buSzPct val="90000"/>
              <a:buFont typeface="Arial" pitchFamily="34" charset="0"/>
              <a:buChar char="•"/>
            </a:pPr>
            <a:r>
              <a:rPr lang="en-US" smtClean="0"/>
              <a:t>Third level</a:t>
            </a:r>
          </a:p>
          <a:p>
            <a:pPr marL="259625" lvl="3" indent="-259625" algn="l" defTabSz="685955" rtl="0" eaLnBrk="1" latinLnBrk="0" hangingPunct="1">
              <a:lnSpc>
                <a:spcPct val="90000"/>
              </a:lnSpc>
              <a:spcBef>
                <a:spcPct val="20000"/>
              </a:spcBef>
              <a:buSzPct val="90000"/>
              <a:buFont typeface="Arial" pitchFamily="34" charset="0"/>
              <a:buChar char="•"/>
            </a:pPr>
            <a:r>
              <a:rPr lang="en-US" smtClean="0"/>
              <a:t>Fourth level</a:t>
            </a:r>
          </a:p>
          <a:p>
            <a:pPr marL="259625" lvl="4" indent="-259625" algn="l" defTabSz="68595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233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19094"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3194"/>
          </a:xfrm>
        </p:spPr>
        <p:txBody>
          <a:bodyPr/>
          <a:lstStyle>
            <a:lvl1pPr marL="256053" indent="-256053">
              <a:lnSpc>
                <a:spcPct val="90000"/>
              </a:lnSpc>
              <a:buSzPct val="80000"/>
              <a:buFont typeface="Arial" pitchFamily="34" charset="0"/>
              <a:buChar char="•"/>
              <a:defRPr sz="2401"/>
            </a:lvl1pPr>
            <a:lvl2pPr marL="470423" indent="-214370">
              <a:lnSpc>
                <a:spcPct val="90000"/>
              </a:lnSpc>
              <a:buSzPct val="80000"/>
              <a:buFont typeface="Arial" pitchFamily="34" charset="0"/>
              <a:buChar char="•"/>
              <a:defRPr sz="2101"/>
            </a:lvl2pPr>
            <a:lvl3pPr marL="685983" indent="-215561">
              <a:lnSpc>
                <a:spcPct val="90000"/>
              </a:lnSpc>
              <a:buSzPct val="80000"/>
              <a:buFont typeface="Arial" pitchFamily="34" charset="0"/>
              <a:buChar char="•"/>
              <a:defRPr sz="1800"/>
            </a:lvl3pPr>
            <a:lvl4pPr marL="1285027" indent="-169114">
              <a:lnSpc>
                <a:spcPct val="90000"/>
              </a:lnSpc>
              <a:buSzPct val="80000"/>
              <a:buFont typeface="Arial" pitchFamily="34" charset="0"/>
              <a:buChar char="•"/>
              <a:defRPr sz="1500"/>
            </a:lvl4pPr>
            <a:lvl5pPr marL="1458905" indent="-173878">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1833194"/>
          </a:xfrm>
        </p:spPr>
        <p:txBody>
          <a:bodyPr/>
          <a:lstStyle>
            <a:lvl1pPr marL="342991" indent="-342991">
              <a:lnSpc>
                <a:spcPct val="90000"/>
              </a:lnSpc>
              <a:buSzPct val="80000"/>
              <a:buFont typeface="Arial" pitchFamily="34" charset="0"/>
              <a:buChar char="•"/>
              <a:defRPr lang="en-US" sz="2401" kern="1200" dirty="0" smtClean="0">
                <a:gradFill>
                  <a:gsLst>
                    <a:gs pos="0">
                      <a:srgbClr val="595959"/>
                    </a:gs>
                    <a:gs pos="86000">
                      <a:srgbClr val="595959"/>
                    </a:gs>
                  </a:gsLst>
                  <a:lin ang="5400000" scaled="0"/>
                </a:gradFill>
                <a:latin typeface="+mn-lt"/>
                <a:ea typeface="+mn-ea"/>
                <a:cs typeface="+mn-cs"/>
              </a:defRPr>
            </a:lvl1pPr>
            <a:lvl2pPr marL="599044" indent="-342991">
              <a:lnSpc>
                <a:spcPct val="90000"/>
              </a:lnSpc>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727665" indent="-257244">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3157" indent="-257244">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271" indent="-257244">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6053" lvl="0" indent="-256053" algn="l" defTabSz="685955" rtl="0" eaLnBrk="1" latinLnBrk="0" hangingPunct="1">
              <a:lnSpc>
                <a:spcPct val="90000"/>
              </a:lnSpc>
              <a:spcBef>
                <a:spcPct val="20000"/>
              </a:spcBef>
              <a:buSzPct val="80000"/>
              <a:buFont typeface="Arial" pitchFamily="34" charset="0"/>
              <a:buChar char="•"/>
            </a:pPr>
            <a:r>
              <a:rPr lang="en-US" smtClean="0"/>
              <a:t>Click to edit Master text styles</a:t>
            </a:r>
          </a:p>
          <a:p>
            <a:pPr marL="256053" lvl="1" indent="-256053" algn="l" defTabSz="685955" rtl="0" eaLnBrk="1" latinLnBrk="0" hangingPunct="1">
              <a:lnSpc>
                <a:spcPct val="90000"/>
              </a:lnSpc>
              <a:spcBef>
                <a:spcPct val="20000"/>
              </a:spcBef>
              <a:buSzPct val="80000"/>
              <a:buFont typeface="Arial" pitchFamily="34" charset="0"/>
              <a:buChar char="•"/>
            </a:pPr>
            <a:r>
              <a:rPr lang="en-US" smtClean="0"/>
              <a:t>Second level</a:t>
            </a:r>
          </a:p>
          <a:p>
            <a:pPr marL="256053" lvl="2" indent="-256053" algn="l" defTabSz="685955" rtl="0" eaLnBrk="1" latinLnBrk="0" hangingPunct="1">
              <a:lnSpc>
                <a:spcPct val="90000"/>
              </a:lnSpc>
              <a:spcBef>
                <a:spcPct val="20000"/>
              </a:spcBef>
              <a:buSzPct val="80000"/>
              <a:buFont typeface="Arial" pitchFamily="34" charset="0"/>
              <a:buChar char="•"/>
            </a:pPr>
            <a:r>
              <a:rPr lang="en-US" smtClean="0"/>
              <a:t>Third level</a:t>
            </a:r>
          </a:p>
          <a:p>
            <a:pPr marL="256053" lvl="3" indent="-256053" algn="l" defTabSz="685955" rtl="0" eaLnBrk="1" latinLnBrk="0" hangingPunct="1">
              <a:lnSpc>
                <a:spcPct val="90000"/>
              </a:lnSpc>
              <a:spcBef>
                <a:spcPct val="20000"/>
              </a:spcBef>
              <a:buSzPct val="80000"/>
              <a:buFont typeface="Arial" pitchFamily="34" charset="0"/>
              <a:buChar char="•"/>
            </a:pPr>
            <a:r>
              <a:rPr lang="en-US" smtClean="0"/>
              <a:t>Fourth level</a:t>
            </a:r>
          </a:p>
          <a:p>
            <a:pPr marL="256053" lvl="4" indent="-256053" algn="l" defTabSz="68595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471"/>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9117"/>
          </a:xfrm>
        </p:spPr>
        <p:txBody>
          <a:bodyPr/>
          <a:lstStyle>
            <a:lvl1pPr marL="302499" indent="-302499">
              <a:buSzPct val="80000"/>
              <a:buFont typeface="Arial" pitchFamily="34" charset="0"/>
              <a:buChar char="•"/>
              <a:defRPr sz="2101"/>
            </a:lvl1pPr>
            <a:lvl2pPr marL="558552" indent="-241762">
              <a:buSzPct val="80000"/>
              <a:buFont typeface="Arial" pitchFamily="34" charset="0"/>
              <a:buChar char="•"/>
              <a:defRPr sz="2101"/>
            </a:lvl2pPr>
            <a:lvl3pPr marL="770540" indent="-211988" defTabSz="772922">
              <a:buSzPct val="80000"/>
              <a:buFont typeface="Arial" pitchFamily="34" charset="0"/>
              <a:buChar char="•"/>
              <a:defRPr sz="1800"/>
            </a:lvl3pPr>
            <a:lvl4pPr marL="988482" indent="-215561">
              <a:buSzPct val="80000"/>
              <a:buFont typeface="Arial" pitchFamily="34" charset="0"/>
              <a:buChar char="•"/>
              <a:defRPr sz="1500"/>
            </a:lvl4pPr>
            <a:lvl5pPr marL="1156406" indent="-16792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558471"/>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2266797"/>
            <a:ext cx="4115872" cy="1459117"/>
          </a:xfrm>
        </p:spPr>
        <p:txBody>
          <a:bodyPr/>
          <a:lstStyle>
            <a:lvl1pPr marL="222300" indent="-222300">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1pPr>
            <a:lvl2pPr marL="342991" indent="-342991">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574034" indent="-257244">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165" indent="-257244">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796" indent="-257244">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165" indent="-257244">
              <a:defRPr sz="1200"/>
            </a:lvl6pPr>
            <a:lvl7pPr marL="1202852" indent="-214370">
              <a:defRPr sz="1200"/>
            </a:lvl7pPr>
            <a:lvl8pPr>
              <a:defRPr sz="1200"/>
            </a:lvl8pPr>
            <a:lvl9pPr>
              <a:defRPr sz="1200"/>
            </a:lvl9pPr>
          </a:lstStyle>
          <a:p>
            <a:pPr marL="302499" lvl="0" indent="-302499" algn="l" defTabSz="685955" rtl="0" eaLnBrk="1" latinLnBrk="0" hangingPunct="1">
              <a:lnSpc>
                <a:spcPct val="90000"/>
              </a:lnSpc>
              <a:spcBef>
                <a:spcPct val="20000"/>
              </a:spcBef>
              <a:buSzPct val="80000"/>
            </a:pPr>
            <a:r>
              <a:rPr lang="en-US" smtClean="0"/>
              <a:t>Click to edit Master text styles</a:t>
            </a:r>
          </a:p>
          <a:p>
            <a:pPr marL="302499" lvl="1" indent="-302499" algn="l" defTabSz="685955" rtl="0" eaLnBrk="1" latinLnBrk="0" hangingPunct="1">
              <a:lnSpc>
                <a:spcPct val="90000"/>
              </a:lnSpc>
              <a:spcBef>
                <a:spcPct val="20000"/>
              </a:spcBef>
              <a:buSzPct val="80000"/>
            </a:pPr>
            <a:r>
              <a:rPr lang="en-US" smtClean="0"/>
              <a:t>Second level</a:t>
            </a:r>
          </a:p>
          <a:p>
            <a:pPr marL="302499" lvl="2" indent="-302499" algn="l" defTabSz="685955" rtl="0" eaLnBrk="1" latinLnBrk="0" hangingPunct="1">
              <a:lnSpc>
                <a:spcPct val="90000"/>
              </a:lnSpc>
              <a:spcBef>
                <a:spcPct val="20000"/>
              </a:spcBef>
              <a:buSzPct val="80000"/>
            </a:pPr>
            <a:r>
              <a:rPr lang="en-US" smtClean="0"/>
              <a:t>Third level</a:t>
            </a:r>
          </a:p>
          <a:p>
            <a:pPr marL="302499" lvl="3" indent="-302499" algn="l" defTabSz="685955" rtl="0" eaLnBrk="1" latinLnBrk="0" hangingPunct="1">
              <a:lnSpc>
                <a:spcPct val="90000"/>
              </a:lnSpc>
              <a:spcBef>
                <a:spcPct val="20000"/>
              </a:spcBef>
              <a:buSzPct val="80000"/>
            </a:pPr>
            <a:r>
              <a:rPr lang="en-US" smtClean="0"/>
              <a:t>Fourth level</a:t>
            </a:r>
          </a:p>
          <a:p>
            <a:pPr marL="302499" lvl="4" indent="-302499" algn="l" defTabSz="68595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335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19094"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437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19094"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145"/>
            <a:ext cx="5210341" cy="980910"/>
          </a:xfrm>
        </p:spPr>
        <p:txBody>
          <a:bodyPr lIns="182880" tIns="182880" anchor="ctr" anchorCtr="0"/>
          <a:lstStyle>
            <a:lvl1pPr marL="431121" indent="-428739">
              <a:spcAft>
                <a:spcPts val="900"/>
              </a:spcAft>
              <a:buNone/>
              <a:defRPr lang="en-US" sz="3301"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625" indent="-257244">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955" rtl="0" eaLnBrk="1" latinLnBrk="0" hangingPunct="1">
              <a:lnSpc>
                <a:spcPct val="90000"/>
              </a:lnSpc>
              <a:spcBef>
                <a:spcPts val="0"/>
              </a:spcBef>
              <a:spcAft>
                <a:spcPts val="675"/>
              </a:spcAft>
              <a:buSzPct val="80000"/>
            </a:pPr>
            <a:r>
              <a:rPr lang="en-US" smtClean="0"/>
              <a:t>Click to edit Master text styles</a:t>
            </a:r>
          </a:p>
          <a:p>
            <a:pPr marL="2382" lvl="1" indent="0" algn="l" defTabSz="685955"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45" tIns="30873" rIns="61745" bIns="30873" numCol="1" anchor="t" anchorCtr="0" compatLnSpc="1">
            <a:prstTxWarp prst="textNoShape">
              <a:avLst/>
            </a:prstTxWarp>
          </a:bodyPr>
          <a:lstStyle/>
          <a:p>
            <a:pPr lvl="0" defTabSz="914484"/>
            <a:endParaRPr lang="en-US" sz="12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540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19094"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45" tIns="30873" rIns="61745" bIns="30873" numCol="1" anchor="t" anchorCtr="0" compatLnSpc="1">
            <a:prstTxWarp prst="textNoShape">
              <a:avLst/>
            </a:prstTxWarp>
          </a:bodyPr>
          <a:lstStyle/>
          <a:p>
            <a:pPr lvl="0" defTabSz="914484"/>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453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389436" y="1417320"/>
            <a:ext cx="8363938" cy="782394"/>
          </a:xfrm>
        </p:spPr>
        <p:txBody>
          <a:bodyPr/>
          <a:lstStyle>
            <a:lvl1pPr marL="2382" indent="0">
              <a:spcBef>
                <a:spcPts val="0"/>
              </a:spcBef>
              <a:spcAft>
                <a:spcPts val="675"/>
              </a:spcAft>
              <a:buSzPct val="80000"/>
              <a:buFont typeface="Arial" pitchFamily="34" charset="0"/>
              <a:buNone/>
              <a:defRPr sz="3001"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418" indent="-302499">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204043" indent="-2596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456523" indent="-25248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64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19094"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5786545" y="2136047"/>
            <a:ext cx="2625030"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8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745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19094"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pPr>
              <a:lnSpc>
                <a:spcPct val="100000"/>
              </a:lnSpc>
            </a:pPr>
            <a:endParaRPr lang="en-US" sz="180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847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19094"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5929973" y="2242931"/>
            <a:ext cx="2383306"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45" tIns="30873" rIns="61745" bIns="30873" numCol="1" anchor="t" anchorCtr="0" compatLnSpc="1">
            <a:prstTxWarp prst="textNoShape">
              <a:avLst/>
            </a:prstTxWarp>
          </a:bodyPr>
          <a:lstStyle/>
          <a:p>
            <a:endParaRPr lang="en-US" sz="12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994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19094"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45" tIns="30873" rIns="61745" bIns="30873"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005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19094"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6663804" y="1905000"/>
            <a:ext cx="958447"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2"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8"/>
            <a:ext cx="1880410"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0154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8"/>
            <a:ext cx="188041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p:nvSpPr>
        <p:spPr bwMode="blackWhite">
          <a:xfrm>
            <a:off x="381000" y="6083574"/>
            <a:ext cx="8382000" cy="311632"/>
          </a:xfrm>
          <a:prstGeom prst="rect">
            <a:avLst/>
          </a:prstGeom>
          <a:noFill/>
          <a:ln w="12700">
            <a:noFill/>
            <a:miter lim="800000"/>
            <a:headEnd type="none" w="sm" len="sm"/>
            <a:tailEnd type="none" w="sm" len="sm"/>
          </a:ln>
          <a:effectLst/>
        </p:spPr>
        <p:txBody>
          <a:bodyPr vert="horz" wrap="square" lIns="68587" tIns="34294" rIns="68587" bIns="34294" numCol="1" anchor="t" anchorCtr="0" compatLnSpc="1">
            <a:prstTxWarp prst="textNoShape">
              <a:avLst/>
            </a:prstTxWarp>
            <a:spAutoFit/>
          </a:bodyPr>
          <a:lstStyle/>
          <a:p>
            <a:pPr algn="ctr" defTabSz="685757" eaLnBrk="0" hangingPunct="0"/>
            <a:r>
              <a:rPr lang="en-US" sz="525" dirty="0">
                <a:solidFill>
                  <a:schemeClr val="bg1">
                    <a:alpha val="99000"/>
                  </a:schemeClr>
                </a:solidFill>
                <a:latin typeface="Segoe UI" pitchFamily="34" charset="0"/>
                <a:cs typeface="Arial" charset="0"/>
              </a:rPr>
              <a:t>© </a:t>
            </a:r>
            <a:r>
              <a:rPr lang="en-US" sz="525" dirty="0" smtClean="0">
                <a:solidFill>
                  <a:schemeClr val="bg1">
                    <a:alpha val="99000"/>
                  </a:schemeClr>
                </a:solidFill>
                <a:latin typeface="Segoe UI" pitchFamily="34" charset="0"/>
                <a:cs typeface="Arial" charset="0"/>
              </a:rPr>
              <a:t>2011 Microsoft </a:t>
            </a:r>
            <a:r>
              <a:rPr lang="en-US" sz="525"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757" eaLnBrk="0" hangingPunct="0"/>
            <a:r>
              <a:rPr lang="en-US" sz="525"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chemeClr val="bg1">
                    <a:alpha val="99000"/>
                  </a:schemeClr>
                </a:solidFill>
                <a:latin typeface="Segoe UI" pitchFamily="34" charset="0"/>
                <a:cs typeface="Arial" charset="0"/>
              </a:rPr>
              <a:t>MICROSOFT </a:t>
            </a:r>
            <a:r>
              <a:rPr lang="en-US" sz="525"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0257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381000" y="6083574"/>
            <a:ext cx="8382000" cy="311632"/>
          </a:xfrm>
          <a:prstGeom prst="rect">
            <a:avLst/>
          </a:prstGeom>
          <a:noFill/>
          <a:ln w="12700">
            <a:noFill/>
            <a:miter lim="800000"/>
            <a:headEnd type="none" w="sm" len="sm"/>
            <a:tailEnd type="none" w="sm" len="sm"/>
          </a:ln>
          <a:effectLst/>
        </p:spPr>
        <p:txBody>
          <a:bodyPr vert="horz" wrap="square" lIns="68587" tIns="34294" rIns="68587" bIns="34294" numCol="1" anchor="t" anchorCtr="0" compatLnSpc="1">
            <a:prstTxWarp prst="textNoShape">
              <a:avLst/>
            </a:prstTxWarp>
            <a:spAutoFit/>
          </a:bodyPr>
          <a:lstStyle/>
          <a:p>
            <a:pPr algn="ctr" defTabSz="685757" eaLnBrk="0" hangingPunct="0"/>
            <a:r>
              <a:rPr lang="en-US" sz="525" dirty="0">
                <a:solidFill>
                  <a:schemeClr val="bg1">
                    <a:alpha val="99000"/>
                  </a:schemeClr>
                </a:solidFill>
                <a:latin typeface="Segoe UI" pitchFamily="34" charset="0"/>
                <a:cs typeface="Segoe UI"/>
              </a:rPr>
              <a:t>© </a:t>
            </a:r>
            <a:r>
              <a:rPr lang="en-US" sz="525" dirty="0" smtClean="0">
                <a:solidFill>
                  <a:schemeClr val="bg1">
                    <a:alpha val="99000"/>
                  </a:schemeClr>
                </a:solidFill>
                <a:latin typeface="Segoe UI" pitchFamily="34" charset="0"/>
                <a:cs typeface="Segoe UI"/>
              </a:rPr>
              <a:t>2011 Microsoft </a:t>
            </a:r>
            <a:r>
              <a:rPr lang="en-US" sz="525"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685757" eaLnBrk="0" hangingPunct="0"/>
            <a:r>
              <a:rPr lang="en-US" sz="525"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525" dirty="0" smtClean="0">
                <a:solidFill>
                  <a:schemeClr val="bg1">
                    <a:alpha val="99000"/>
                  </a:schemeClr>
                </a:solidFill>
                <a:latin typeface="Segoe UI" pitchFamily="34" charset="0"/>
                <a:cs typeface="Segoe UI"/>
              </a:rPr>
              <a:t>. Because </a:t>
            </a:r>
            <a:r>
              <a:rPr lang="en-US" sz="525"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chemeClr val="bg1">
                    <a:alpha val="99000"/>
                  </a:schemeClr>
                </a:solidFill>
                <a:latin typeface="Segoe UI" pitchFamily="34" charset="0"/>
                <a:cs typeface="Segoe UI"/>
              </a:rPr>
              <a:t>. MICROSOFT </a:t>
            </a:r>
            <a:r>
              <a:rPr lang="en-US" sz="525"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892711"/>
            <a:ext cx="8423524" cy="914417"/>
          </a:xfrm>
        </p:spPr>
        <p:txBody>
          <a:bodyPr/>
          <a:lstStyle>
            <a:lvl1pPr marL="0" indent="0">
              <a:buNone/>
              <a:defRPr lang="en-US" sz="6602" i="0" kern="1200" spc="-75" baseline="0" dirty="0" smtClean="0">
                <a:solidFill>
                  <a:schemeClr val="bg1">
                    <a:alpha val="99000"/>
                  </a:schemeClr>
                </a:soli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4343401"/>
            <a:ext cx="5636696" cy="332527"/>
          </a:xfrm>
        </p:spPr>
        <p:txBody>
          <a:bodyPr/>
          <a:lstStyle>
            <a:lvl1pPr marL="0" indent="0">
              <a:buNone/>
              <a:defRPr lang="en-US" sz="2401" kern="1200" spc="-75" baseline="0" dirty="0">
                <a:solidFill>
                  <a:schemeClr val="bg1">
                    <a:alpha val="99000"/>
                  </a:schemeClr>
                </a:solidFill>
                <a:latin typeface="+mj-lt"/>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03595"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19094"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384673" y="3065682"/>
            <a:ext cx="8368939" cy="748025"/>
          </a:xfrm>
        </p:spPr>
        <p:txBody>
          <a:bodyPr anchor="b"/>
          <a:lstStyle>
            <a:lvl1pPr marL="0" indent="0">
              <a:buNone/>
              <a:defRPr lang="en-US" sz="5401" i="0" kern="1200" spc="-75" baseline="0" dirty="0" smtClean="0">
                <a:solidFill>
                  <a:schemeClr val="bg1">
                    <a:alpha val="99000"/>
                  </a:schemeClr>
                </a:soli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384672" y="4267201"/>
            <a:ext cx="6859786" cy="332527"/>
          </a:xfrm>
        </p:spPr>
        <p:txBody>
          <a:bodyPr/>
          <a:lstStyle>
            <a:lvl1pPr marL="0" indent="0">
              <a:lnSpc>
                <a:spcPct val="100000"/>
              </a:lnSpc>
              <a:spcBef>
                <a:spcPts val="0"/>
              </a:spcBef>
              <a:buNone/>
              <a:defRPr lang="en-US" sz="2401" kern="1200" spc="-75" baseline="0" dirty="0">
                <a:solidFill>
                  <a:schemeClr val="bg1">
                    <a:alpha val="99000"/>
                  </a:schemeClr>
                </a:solidFill>
                <a:latin typeface="+mj-lt"/>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667"/>
          </a:xfrm>
        </p:spPr>
        <p:txBody>
          <a:bodyPr/>
          <a:lstStyle>
            <a:lvl1pPr marL="345373" indent="-345373">
              <a:buClr>
                <a:srgbClr val="FFFFFF"/>
              </a:buClr>
              <a:buSzPct val="70000"/>
              <a:buFontTx/>
              <a:buBlip>
                <a:blip r:embed="rId4"/>
              </a:buBlip>
              <a:defRPr>
                <a:gradFill>
                  <a:gsLst>
                    <a:gs pos="0">
                      <a:srgbClr val="FFFFFF"/>
                    </a:gs>
                    <a:gs pos="86000">
                      <a:srgbClr val="FFFFFF"/>
                    </a:gs>
                  </a:gsLst>
                  <a:lin ang="5400000" scaled="0"/>
                </a:gradFill>
              </a:defRPr>
            </a:lvl1pPr>
            <a:lvl2pPr marL="641918" indent="-296545">
              <a:buClr>
                <a:srgbClr val="FFFFFF"/>
              </a:buClr>
              <a:buSzPct val="70000"/>
              <a:buFontTx/>
              <a:buBlip>
                <a:blip r:embed="rId4"/>
              </a:buBlip>
              <a:defRPr>
                <a:gradFill>
                  <a:gsLst>
                    <a:gs pos="0">
                      <a:srgbClr val="FFFFFF"/>
                    </a:gs>
                    <a:gs pos="86000">
                      <a:srgbClr val="FFFFFF"/>
                    </a:gs>
                  </a:gsLst>
                  <a:lin ang="5400000" scaled="0"/>
                </a:gradFill>
              </a:defRPr>
            </a:lvl2pPr>
            <a:lvl3pPr marL="944418" indent="-302499">
              <a:buClr>
                <a:srgbClr val="FFFFFF"/>
              </a:buClr>
              <a:buSzPct val="70000"/>
              <a:buFontTx/>
              <a:buBlip>
                <a:blip r:embed="rId4"/>
              </a:buBlip>
              <a:defRPr>
                <a:gradFill>
                  <a:gsLst>
                    <a:gs pos="0">
                      <a:srgbClr val="FFFFFF"/>
                    </a:gs>
                    <a:gs pos="86000">
                      <a:srgbClr val="FFFFFF"/>
                    </a:gs>
                  </a:gsLst>
                  <a:lin ang="5400000" scaled="0"/>
                </a:gradFill>
              </a:defRPr>
            </a:lvl3pPr>
            <a:lvl4pPr marL="1204043" indent="-259625">
              <a:buClr>
                <a:srgbClr val="FFFFFF"/>
              </a:buClr>
              <a:buSzPct val="70000"/>
              <a:buFontTx/>
              <a:buBlip>
                <a:blip r:embed="rId4"/>
              </a:buBlip>
              <a:defRPr>
                <a:gradFill>
                  <a:gsLst>
                    <a:gs pos="0">
                      <a:srgbClr val="FFFFFF"/>
                    </a:gs>
                    <a:gs pos="86000">
                      <a:srgbClr val="FFFFFF"/>
                    </a:gs>
                  </a:gsLst>
                  <a:lin ang="5400000" scaled="0"/>
                </a:gradFill>
              </a:defRPr>
            </a:lvl4pPr>
            <a:lvl5pPr marL="1456523" indent="-25248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046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19094"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667"/>
          </a:xfrm>
        </p:spPr>
        <p:txBody>
          <a:bodyPr/>
          <a:lstStyle>
            <a:lvl1pPr marL="345373" indent="-345373">
              <a:buClr>
                <a:srgbClr val="FFFFFF"/>
              </a:buClr>
              <a:buSzPct val="70000"/>
              <a:buFontTx/>
              <a:buBlip>
                <a:blip r:embed="rId4"/>
              </a:buBlip>
              <a:defRPr>
                <a:gradFill>
                  <a:gsLst>
                    <a:gs pos="0">
                      <a:srgbClr val="FFFFFF"/>
                    </a:gs>
                    <a:gs pos="86000">
                      <a:srgbClr val="FFFFFF"/>
                    </a:gs>
                  </a:gsLst>
                  <a:lin ang="5400000" scaled="0"/>
                </a:gradFill>
              </a:defRPr>
            </a:lvl1pPr>
            <a:lvl2pPr marL="641918" indent="-296545">
              <a:buClr>
                <a:srgbClr val="FFFFFF"/>
              </a:buClr>
              <a:buSzPct val="70000"/>
              <a:buFontTx/>
              <a:buBlip>
                <a:blip r:embed="rId4"/>
              </a:buBlip>
              <a:defRPr>
                <a:gradFill>
                  <a:gsLst>
                    <a:gs pos="0">
                      <a:srgbClr val="FFFFFF"/>
                    </a:gs>
                    <a:gs pos="86000">
                      <a:srgbClr val="FFFFFF"/>
                    </a:gs>
                  </a:gsLst>
                  <a:lin ang="5400000" scaled="0"/>
                </a:gradFill>
              </a:defRPr>
            </a:lvl2pPr>
            <a:lvl3pPr marL="944418" indent="-302499">
              <a:buClr>
                <a:srgbClr val="FFFFFF"/>
              </a:buClr>
              <a:buSzPct val="70000"/>
              <a:buFontTx/>
              <a:buBlip>
                <a:blip r:embed="rId4"/>
              </a:buBlip>
              <a:defRPr>
                <a:gradFill>
                  <a:gsLst>
                    <a:gs pos="0">
                      <a:srgbClr val="FFFFFF"/>
                    </a:gs>
                    <a:gs pos="86000">
                      <a:srgbClr val="FFFFFF"/>
                    </a:gs>
                  </a:gsLst>
                  <a:lin ang="5400000" scaled="0"/>
                </a:gradFill>
              </a:defRPr>
            </a:lvl3pPr>
            <a:lvl4pPr marL="1204043" indent="-259625">
              <a:buClr>
                <a:srgbClr val="FFFFFF"/>
              </a:buClr>
              <a:buSzPct val="70000"/>
              <a:buFontTx/>
              <a:buBlip>
                <a:blip r:embed="rId4"/>
              </a:buBlip>
              <a:defRPr>
                <a:gradFill>
                  <a:gsLst>
                    <a:gs pos="0">
                      <a:srgbClr val="FFFFFF"/>
                    </a:gs>
                    <a:gs pos="86000">
                      <a:srgbClr val="FFFFFF"/>
                    </a:gs>
                  </a:gsLst>
                  <a:lin ang="5400000" scaled="0"/>
                </a:gradFill>
              </a:defRPr>
            </a:lvl4pPr>
            <a:lvl5pPr marL="1456523" indent="-25248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056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19094"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55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228601"/>
            <a:ext cx="8363938" cy="561051"/>
          </a:xfrm>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387530" y="1420812"/>
            <a:ext cx="8368939" cy="1572482"/>
          </a:xfrm>
        </p:spPr>
        <p:txBody>
          <a:bodyPr/>
          <a:lstStyle>
            <a:lvl1pPr marL="0" indent="0">
              <a:buFontTx/>
              <a:buNone/>
              <a:defRPr sz="2401"/>
            </a:lvl1pPr>
            <a:lvl2pPr marL="94085" indent="0">
              <a:buFontTx/>
              <a:buNone/>
              <a:defRPr sz="2101"/>
            </a:lvl2pPr>
            <a:lvl3pPr marL="171496" indent="0">
              <a:buFontTx/>
              <a:buNone/>
              <a:defRPr sz="1800"/>
            </a:lvl3pPr>
            <a:lvl4pPr marL="262007" indent="0">
              <a:buFontTx/>
              <a:buNone/>
              <a:defRPr sz="1500"/>
            </a:lvl4pPr>
            <a:lvl5pPr marL="342991" indent="0">
              <a:buFontTx/>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ustom Layout">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080745"/>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78294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1189177"/>
            <a:ext cx="8740142" cy="1278170"/>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083" indent="0">
              <a:buNone/>
              <a:defRPr sz="1470"/>
            </a:lvl3pPr>
            <a:lvl4pPr marL="336166" indent="0">
              <a:buNone/>
              <a:defRPr sz="1323"/>
            </a:lvl4pPr>
            <a:lvl5pPr marL="504249" indent="0">
              <a:buNone/>
              <a:defRPr sz="132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58316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1080745"/>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60014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01929" y="1190734"/>
            <a:ext cx="8740142" cy="15006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60668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1188787"/>
          </a:xfrm>
        </p:spPr>
        <p:txBody>
          <a:bodyPr/>
          <a:lstStyle>
            <a:lvl1pPr>
              <a:lnSpc>
                <a:spcPct val="90000"/>
              </a:lnSpc>
              <a:defRPr sz="1800"/>
            </a:lvl1pPr>
            <a:lvl2pPr>
              <a:lnSpc>
                <a:spcPct val="90000"/>
              </a:lnSpc>
              <a:defRPr sz="1500"/>
            </a:lvl2pPr>
            <a:lvl3pPr>
              <a:lnSpc>
                <a:spcPct val="90000"/>
              </a:lnSpc>
              <a:defRPr sz="1350"/>
            </a:lvl3pPr>
            <a:lvl4pPr>
              <a:lnSpc>
                <a:spcPct val="90000"/>
              </a:lnSpc>
              <a:defRPr sz="1350"/>
            </a:lvl4pPr>
            <a:lvl5pPr>
              <a:lnSpc>
                <a:spcPct val="90000"/>
              </a:lnSpc>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658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228601"/>
            <a:ext cx="8363938" cy="561051"/>
          </a:xfrm>
        </p:spPr>
        <p:txBody>
          <a:bodyPr/>
          <a:lstStyle>
            <a:lvl1pPr>
              <a:defRPr sz="4051"/>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760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19094"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862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2984620" y="3548145"/>
            <a:ext cx="5210341" cy="980910"/>
          </a:xfrm>
        </p:spPr>
        <p:txBody>
          <a:bodyPr lIns="182880" tIns="182880" anchor="ctr" anchorCtr="0"/>
          <a:lstStyle>
            <a:lvl1pPr marL="431121" indent="-428739">
              <a:spcAft>
                <a:spcPts val="900"/>
              </a:spcAft>
              <a:buNone/>
              <a:defRPr lang="en-US" sz="3301"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955" rtl="0" eaLnBrk="1" latinLnBrk="0" hangingPunct="1">
              <a:lnSpc>
                <a:spcPct val="90000"/>
              </a:lnSpc>
              <a:spcBef>
                <a:spcPts val="0"/>
              </a:spcBef>
              <a:spcAft>
                <a:spcPts val="675"/>
              </a:spcAft>
              <a:buSzPct val="80000"/>
            </a:pPr>
            <a:r>
              <a:rPr lang="en-US" dirty="0" smtClean="0"/>
              <a:t>Click to edit Master text styles</a:t>
            </a:r>
          </a:p>
          <a:p>
            <a:pPr marL="2382" lvl="1" indent="0" algn="l" defTabSz="685955"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699476" y="2133600"/>
            <a:ext cx="1975104"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45" tIns="30873" rIns="61745" bIns="30873" numCol="1" anchor="t" anchorCtr="0" compatLnSpc="1">
            <a:prstTxWarp prst="textNoShape">
              <a:avLst/>
            </a:prstTxWarp>
          </a:bodyPr>
          <a:lstStyle/>
          <a:p>
            <a:pPr lvl="0" defTabSz="914484"/>
            <a:endParaRPr lang="en-US" sz="12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965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166164" y="2014996"/>
            <a:ext cx="4458861" cy="1108252"/>
          </a:xfrm>
        </p:spPr>
        <p:txBody>
          <a:bodyPr anchor="b" anchorCtr="0">
            <a:spAutoFit/>
          </a:bodyPr>
          <a:lstStyle>
            <a:lvl1pPr>
              <a:lnSpc>
                <a:spcPct val="100000"/>
              </a:lnSpc>
              <a:spcBef>
                <a:spcPts val="0"/>
              </a:spcBef>
              <a:defRPr sz="3601"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166164" y="5303520"/>
            <a:ext cx="4458861" cy="276999"/>
          </a:xfrm>
        </p:spPr>
        <p:txBody>
          <a:bodyPr>
            <a:spAutoFit/>
          </a:bodyPr>
          <a:lstStyle>
            <a:lvl1pPr marL="0" indent="0" algn="l" defTabSz="685955" rtl="0" eaLnBrk="1" latinLnBrk="0" hangingPunct="1">
              <a:lnSpc>
                <a:spcPct val="10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166164" y="4206241"/>
            <a:ext cx="6656137" cy="761875"/>
          </a:xfrm>
        </p:spPr>
        <p:txBody>
          <a:bodyPr anchor="t" anchorCtr="0">
            <a:spAutoFit/>
            <a:scene3d>
              <a:camera prst="orthographicFront"/>
              <a:lightRig rig="flat" dir="t"/>
            </a:scene3d>
            <a:sp3d>
              <a:contourClr>
                <a:schemeClr val="bg2"/>
              </a:contourClr>
            </a:sp3d>
          </a:bodyPr>
          <a:lstStyle>
            <a:lvl1pPr marL="0" indent="0" algn="l" defTabSz="685955" rtl="0" eaLnBrk="1" latinLnBrk="0" hangingPunct="1">
              <a:lnSpc>
                <a:spcPct val="100000"/>
              </a:lnSpc>
              <a:spcBef>
                <a:spcPct val="20000"/>
              </a:spcBef>
              <a:buSzPct val="80000"/>
              <a:buFont typeface="Arial" pitchFamily="34" charset="0"/>
              <a:buNone/>
              <a:defRPr kumimoji="0" lang="en-US" sz="4951"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067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19094"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166164" y="2014996"/>
            <a:ext cx="4458861" cy="1108252"/>
          </a:xfrm>
        </p:spPr>
        <p:txBody>
          <a:bodyPr anchor="b" anchorCtr="0">
            <a:spAutoFit/>
          </a:bodyPr>
          <a:lstStyle>
            <a:lvl1pPr>
              <a:lnSpc>
                <a:spcPct val="100000"/>
              </a:lnSpc>
              <a:defRPr sz="3601"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166164" y="5303520"/>
            <a:ext cx="4458861" cy="276999"/>
          </a:xfrm>
        </p:spPr>
        <p:txBody>
          <a:bodyPr>
            <a:spAutoFit/>
          </a:bodyPr>
          <a:lstStyle>
            <a:lvl1pPr marL="0" indent="0" algn="l" defTabSz="685955" rtl="0" eaLnBrk="1" latinLnBrk="0" hangingPunct="1">
              <a:lnSpc>
                <a:spcPct val="10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166164" y="4206241"/>
            <a:ext cx="6656137" cy="761875"/>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4951"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pPr>
              <a:lnSpc>
                <a:spcPct val="100000"/>
              </a:lnSpc>
            </a:pPr>
            <a:endParaRPr lang="en-US" sz="1800"/>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 Id="rId27" Type="http://schemas.openxmlformats.org/officeDocument/2006/relationships/oleObject" Target="../embeddings/oleObject1.bin"/><Relationship Id="rId30"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ags" Target="../tags/tag75.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vmlDrawing" Target="../drawings/vmlDrawing20.v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2.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oleObject" Target="../embeddings/oleObject20.bin"/></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3"/>
            </p:custDataLst>
            <p:extLst>
              <p:ext uri="{D42A27DB-BD31-4B8C-83A1-F6EECF244321}">
                <p14:modId xmlns:p14="http://schemas.microsoft.com/office/powerpoint/2010/main" val="3556348125"/>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11461"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19094" cy="158750"/>
                      </a:xfrm>
                      <a:prstGeom prst="rect">
                        <a:avLst/>
                      </a:prstGeom>
                    </p:spPr>
                  </p:pic>
                </p:oleObj>
              </mc:Fallback>
            </mc:AlternateContent>
          </a:graphicData>
        </a:graphic>
      </p:graphicFrame>
      <p:sp>
        <p:nvSpPr>
          <p:cNvPr id="2" name="Title Placeholder 1"/>
          <p:cNvSpPr>
            <a:spLocks noGrp="1"/>
          </p:cNvSpPr>
          <p:nvPr>
            <p:ph type="title"/>
            <p:custDataLst>
              <p:tags r:id="rId24"/>
            </p:custDataLst>
          </p:nvPr>
        </p:nvSpPr>
        <p:spPr>
          <a:xfrm>
            <a:off x="387530" y="228601"/>
            <a:ext cx="8368939" cy="56105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5"/>
            </p:custDataLst>
          </p:nvPr>
        </p:nvSpPr>
        <p:spPr>
          <a:xfrm>
            <a:off x="387530" y="1422400"/>
            <a:ext cx="8368939" cy="15724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3"/>
          <p:cNvPicPr>
            <a:picLocks noChangeAspect="1"/>
          </p:cNvPicPr>
          <p:nvPr userDrawn="1">
            <p:custDataLst>
              <p:tags r:id="rId26"/>
            </p:custDataLst>
          </p:nvPr>
        </p:nvPicPr>
        <p:blipFill>
          <a:blip r:embed="rId29" cstate="print">
            <a:duotone>
              <a:prstClr val="black"/>
              <a:schemeClr val="tx2">
                <a:tint val="45000"/>
                <a:satMod val="400000"/>
              </a:schemeClr>
            </a:duotone>
            <a:extLst>
              <a:ext uri="{BEBA8EAE-BF5A-486C-A8C5-ECC9F3942E4B}">
                <a14:imgProps xmlns:a14="http://schemas.microsoft.com/office/drawing/2010/main">
                  <a14:imgLayer r:embed="rId3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 id="2147483780" r:id="rId18"/>
    <p:sldLayoutId id="2147483781" r:id="rId19"/>
    <p:sldLayoutId id="2147483782" r:id="rId20"/>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4051" b="0" kern="1200" cap="none" spc="-75"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260817" indent="-260817" algn="l" defTabSz="685955" rtl="0" eaLnBrk="1" latinLnBrk="0" hangingPunct="1">
        <a:lnSpc>
          <a:spcPct val="100000"/>
        </a:lnSpc>
        <a:spcBef>
          <a:spcPts val="900"/>
        </a:spcBef>
        <a:buSzPct val="80000"/>
        <a:buFont typeface="Arial" pitchFamily="34" charset="0"/>
        <a:buChar char="•"/>
        <a:defRPr sz="2401" kern="1200">
          <a:ln>
            <a:solidFill>
              <a:schemeClr val="bg1">
                <a:alpha val="0"/>
              </a:schemeClr>
            </a:solidFill>
          </a:ln>
          <a:solidFill>
            <a:srgbClr val="595959"/>
          </a:solidFill>
          <a:latin typeface="+mn-lt"/>
          <a:ea typeface="+mn-ea"/>
          <a:cs typeface="+mn-cs"/>
        </a:defRPr>
      </a:lvl1pPr>
      <a:lvl2pPr marL="603808" indent="-258435" algn="l" defTabSz="685955" rtl="0" eaLnBrk="1" latinLnBrk="0" hangingPunct="1">
        <a:lnSpc>
          <a:spcPct val="100000"/>
        </a:lnSpc>
        <a:spcBef>
          <a:spcPts val="450"/>
        </a:spcBef>
        <a:buSzPct val="80000"/>
        <a:buFont typeface="Arial" pitchFamily="34" charset="0"/>
        <a:buChar char="•"/>
        <a:defRPr sz="2101" kern="1200">
          <a:ln>
            <a:solidFill>
              <a:schemeClr val="bg1">
                <a:alpha val="0"/>
              </a:schemeClr>
            </a:solidFill>
          </a:ln>
          <a:solidFill>
            <a:srgbClr val="595959"/>
          </a:solidFill>
          <a:latin typeface="+mn-lt"/>
          <a:ea typeface="+mn-ea"/>
          <a:cs typeface="+mn-cs"/>
        </a:defRPr>
      </a:lvl2pPr>
      <a:lvl3pPr marL="944418" indent="-258435" algn="l" defTabSz="685955" rtl="0" eaLnBrk="1" latinLnBrk="0" hangingPunct="1">
        <a:lnSpc>
          <a:spcPct val="100000"/>
        </a:lnSpc>
        <a:spcBef>
          <a:spcPts val="225"/>
        </a:spcBef>
        <a:buSzPct val="80000"/>
        <a:buFont typeface="Arial" pitchFamily="34" charset="0"/>
        <a:buChar char="•"/>
        <a:defRPr sz="1800" kern="1200">
          <a:ln>
            <a:solidFill>
              <a:schemeClr val="bg1">
                <a:alpha val="0"/>
              </a:schemeClr>
            </a:solidFill>
          </a:ln>
          <a:solidFill>
            <a:srgbClr val="595959"/>
          </a:solidFill>
          <a:latin typeface="+mn-lt"/>
          <a:ea typeface="+mn-ea"/>
          <a:cs typeface="+mn-cs"/>
        </a:defRPr>
      </a:lvl3pPr>
      <a:lvl4pPr marL="1287409" indent="-259625" algn="l" defTabSz="685955" rtl="0" eaLnBrk="1" latinLnBrk="0" hangingPunct="1">
        <a:lnSpc>
          <a:spcPct val="100000"/>
        </a:lnSpc>
        <a:spcBef>
          <a:spcPts val="225"/>
        </a:spcBef>
        <a:buSzPct val="80000"/>
        <a:buFont typeface="Arial" pitchFamily="34" charset="0"/>
        <a:buChar char="•"/>
        <a:defRPr sz="1500" kern="1200">
          <a:ln>
            <a:solidFill>
              <a:schemeClr val="bg1">
                <a:alpha val="0"/>
              </a:schemeClr>
            </a:solidFill>
          </a:ln>
          <a:solidFill>
            <a:srgbClr val="595959"/>
          </a:solidFill>
          <a:latin typeface="+mn-lt"/>
          <a:ea typeface="+mn-ea"/>
          <a:cs typeface="+mn-cs"/>
        </a:defRPr>
      </a:lvl4pPr>
      <a:lvl5pPr marL="1632783" indent="-260817" algn="l" defTabSz="685955" rtl="0" eaLnBrk="1" latinLnBrk="0" hangingPunct="1">
        <a:lnSpc>
          <a:spcPct val="100000"/>
        </a:lnSpc>
        <a:spcBef>
          <a:spcPts val="225"/>
        </a:spcBef>
        <a:buSzPct val="80000"/>
        <a:buFont typeface="Arial" pitchFamily="34" charset="0"/>
        <a:buChar char="•"/>
        <a:defRPr sz="1500" kern="1200">
          <a:ln>
            <a:solidFill>
              <a:schemeClr val="bg1">
                <a:alpha val="0"/>
              </a:schemeClr>
            </a:solidFill>
          </a:ln>
          <a:solidFill>
            <a:srgbClr val="595959"/>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28869"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19094"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23131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9144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387530" y="228602"/>
            <a:ext cx="8368939" cy="49872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387530" y="1695450"/>
            <a:ext cx="8368939" cy="138755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3601" b="0" kern="1200" cap="none" spc="-75"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685955" rtl="0" eaLnBrk="1" latinLnBrk="0" hangingPunct="1">
        <a:lnSpc>
          <a:spcPct val="100000"/>
        </a:lnSpc>
        <a:spcBef>
          <a:spcPts val="45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1pPr>
      <a:lvl2pPr marL="288792" indent="-5954" algn="l" defTabSz="685955"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2pPr>
      <a:lvl3pPr marL="571630" indent="-5954" algn="l" defTabSz="685955" rtl="0" eaLnBrk="1" latinLnBrk="0" hangingPunct="1">
        <a:lnSpc>
          <a:spcPct val="100000"/>
        </a:lnSpc>
        <a:spcBef>
          <a:spcPts val="450"/>
        </a:spcBef>
        <a:buFont typeface="Arial" pitchFamily="34" charset="0"/>
        <a:buNone/>
        <a:defRPr sz="1350" b="0" kern="1200">
          <a:ln>
            <a:solidFill>
              <a:schemeClr val="bg1">
                <a:alpha val="0"/>
              </a:schemeClr>
            </a:solidFill>
          </a:ln>
          <a:solidFill>
            <a:srgbClr val="595959"/>
          </a:solidFill>
          <a:latin typeface="Consolas" pitchFamily="49" charset="0"/>
          <a:ea typeface="+mn-ea"/>
          <a:cs typeface="Consolas" pitchFamily="49" charset="0"/>
        </a:defRPr>
      </a:lvl3pPr>
      <a:lvl4pPr marL="820726" indent="5954" algn="l" defTabSz="685955" rtl="0" eaLnBrk="1" latinLnBrk="0" hangingPunct="1">
        <a:lnSpc>
          <a:spcPct val="100000"/>
        </a:lnSpc>
        <a:spcBef>
          <a:spcPts val="450"/>
        </a:spcBef>
        <a:buFont typeface="Arial" pitchFamily="34" charset="0"/>
        <a:buNone/>
        <a:defRPr sz="1350" b="0" kern="1200">
          <a:ln>
            <a:solidFill>
              <a:schemeClr val="bg1">
                <a:alpha val="0"/>
              </a:schemeClr>
            </a:solidFill>
          </a:ln>
          <a:solidFill>
            <a:srgbClr val="595959"/>
          </a:solidFill>
          <a:latin typeface="Consolas" pitchFamily="49" charset="0"/>
          <a:ea typeface="+mn-ea"/>
          <a:cs typeface="Consolas" pitchFamily="49" charset="0"/>
        </a:defRPr>
      </a:lvl4pPr>
      <a:lvl5pPr marL="1069820" indent="0" algn="l" defTabSz="685955" rtl="0" eaLnBrk="1" latinLnBrk="0" hangingPunct="1">
        <a:lnSpc>
          <a:spcPct val="100000"/>
        </a:lnSpc>
        <a:spcBef>
          <a:spcPts val="450"/>
        </a:spcBef>
        <a:buFont typeface="Arial" pitchFamily="34" charset="0"/>
        <a:buNone/>
        <a:defRPr sz="1350" b="0" kern="1200">
          <a:ln>
            <a:solidFill>
              <a:schemeClr val="bg1">
                <a:alpha val="0"/>
              </a:schemeClr>
            </a:solidFill>
          </a:ln>
          <a:solidFill>
            <a:srgbClr val="595959"/>
          </a:solidFill>
          <a:latin typeface="Consolas" pitchFamily="49" charset="0"/>
          <a:ea typeface="+mn-ea"/>
          <a:cs typeface="Consolas" pitchFamily="49" charset="0"/>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5610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66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6"/>
            </p:custDataLst>
            <p:extLst>
              <p:ext uri="{D42A27DB-BD31-4B8C-83A1-F6EECF244321}">
                <p14:modId xmlns:p14="http://schemas.microsoft.com/office/powerpoint/2010/main" val="3556348125"/>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spid="_x0000_s89260"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19094"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5" r:id="rId19"/>
    <p:sldLayoutId id="2147483776" r:id="rId20"/>
    <p:sldLayoutId id="2147483777" r:id="rId21"/>
    <p:sldLayoutId id="2147483778" r:id="rId22"/>
    <p:sldLayoutId id="2147483779" r:id="rId23"/>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4051"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73" indent="-345373" algn="l" defTabSz="685955" rtl="0" eaLnBrk="1" latinLnBrk="0" hangingPunct="1">
        <a:lnSpc>
          <a:spcPct val="90000"/>
        </a:lnSpc>
        <a:spcBef>
          <a:spcPct val="20000"/>
        </a:spcBef>
        <a:buSzPct val="80000"/>
        <a:buFont typeface="Arial" pitchFamily="34" charset="0"/>
        <a:buChar char="•"/>
        <a:defRPr sz="2401" kern="1200">
          <a:gradFill>
            <a:gsLst>
              <a:gs pos="0">
                <a:srgbClr val="595959"/>
              </a:gs>
              <a:gs pos="86000">
                <a:srgbClr val="595959"/>
              </a:gs>
            </a:gsLst>
            <a:lin ang="5400000" scaled="0"/>
          </a:gradFill>
          <a:latin typeface="+mn-lt"/>
          <a:ea typeface="+mn-ea"/>
          <a:cs typeface="+mn-cs"/>
        </a:defRPr>
      </a:lvl1pPr>
      <a:lvl2pPr marL="641918" indent="-296545" algn="l" defTabSz="685955" rtl="0" eaLnBrk="1" latinLnBrk="0" hangingPunct="1">
        <a:lnSpc>
          <a:spcPct val="90000"/>
        </a:lnSpc>
        <a:spcBef>
          <a:spcPct val="20000"/>
        </a:spcBef>
        <a:buSzPct val="80000"/>
        <a:buFont typeface="Arial" pitchFamily="34" charset="0"/>
        <a:buChar char="•"/>
        <a:defRPr sz="2101" kern="1200">
          <a:gradFill>
            <a:gsLst>
              <a:gs pos="0">
                <a:srgbClr val="595959"/>
              </a:gs>
              <a:gs pos="86000">
                <a:srgbClr val="595959"/>
              </a:gs>
            </a:gsLst>
            <a:lin ang="5400000" scaled="0"/>
          </a:gradFill>
          <a:latin typeface="+mn-lt"/>
          <a:ea typeface="+mn-ea"/>
          <a:cs typeface="+mn-cs"/>
        </a:defRPr>
      </a:lvl2pPr>
      <a:lvl3pPr marL="944418" indent="-302499" algn="l" defTabSz="68595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4043" indent="-259625" algn="l" defTabSz="68595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523" indent="-252480" algn="l" defTabSz="68595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34" y="228602"/>
            <a:ext cx="8363939" cy="49872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905001"/>
            <a:ext cx="8363937" cy="118878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72" r:id="rId1"/>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3601"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955"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792" indent="-5954" algn="l" defTabSz="685955"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630" indent="-5954" algn="l" defTabSz="685955" rtl="0" eaLnBrk="1" latinLnBrk="0" hangingPunct="1">
        <a:lnSpc>
          <a:spcPct val="90000"/>
        </a:lnSpc>
        <a:spcBef>
          <a:spcPct val="20000"/>
        </a:spcBef>
        <a:buFont typeface="Arial" pitchFamily="34" charset="0"/>
        <a:buNone/>
        <a:defRPr sz="135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726" indent="5954" algn="l" defTabSz="685955" rtl="0" eaLnBrk="1" latinLnBrk="0" hangingPunct="1">
        <a:lnSpc>
          <a:spcPct val="90000"/>
        </a:lnSpc>
        <a:spcBef>
          <a:spcPct val="20000"/>
        </a:spcBef>
        <a:buFont typeface="Arial" pitchFamily="34" charset="0"/>
        <a:buNone/>
        <a:defRPr sz="135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820" indent="0" algn="l" defTabSz="685955" rtl="0" eaLnBrk="1" latinLnBrk="0" hangingPunct="1">
        <a:lnSpc>
          <a:spcPct val="90000"/>
        </a:lnSpc>
        <a:spcBef>
          <a:spcPct val="20000"/>
        </a:spcBef>
        <a:buFont typeface="Arial" pitchFamily="34" charset="0"/>
        <a:buNone/>
        <a:defRPr sz="135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32.jpeg"/><Relationship Id="rId3" Type="http://schemas.openxmlformats.org/officeDocument/2006/relationships/tags" Target="../tags/tag108.xml"/><Relationship Id="rId21" Type="http://schemas.openxmlformats.org/officeDocument/2006/relationships/tags" Target="../tags/tag126.xml"/><Relationship Id="rId34" Type="http://schemas.openxmlformats.org/officeDocument/2006/relationships/image" Target="../media/image2.emf"/><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oleObject" Target="../embeddings/oleObject37.bin"/><Relationship Id="rId38" Type="http://schemas.openxmlformats.org/officeDocument/2006/relationships/image" Target="../media/image31.jpeg"/><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vmlDrawing" Target="../drawings/vmlDrawing37.v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notesSlide" Target="../notesSlides/notesSlide14.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30.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slideLayout" Target="../slideLayouts/slideLayout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hyperlink" Target="http://www.layerscape.org/Home/GetStarted" TargetMode="External"/><Relationship Id="rId2" Type="http://schemas.openxmlformats.org/officeDocument/2006/relationships/hyperlink" Target="http://worldwidetelescope.org/" TargetMode="External"/><Relationship Id="rId1" Type="http://schemas.openxmlformats.org/officeDocument/2006/relationships/slideLayout" Target="../slideLayouts/slideLayout3.xml"/><Relationship Id="rId4" Type="http://schemas.openxmlformats.org/officeDocument/2006/relationships/hyperlink" Target="http://www.layerscape.org/Home/LearnMo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hyperlink" Target="http://www.microsoft.com/en-us/download/confirmation.aspx?id=39379"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5.wdp"/><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0526" y="2804207"/>
            <a:ext cx="7747050" cy="748025"/>
          </a:xfrm>
        </p:spPr>
        <p:txBody>
          <a:bodyPr/>
          <a:lstStyle/>
          <a:p>
            <a:r>
              <a:rPr lang="en-US" dirty="0" smtClean="0"/>
              <a:t>Excel Power Tools</a:t>
            </a:r>
            <a:endParaRPr lang="en-US" dirty="0"/>
          </a:p>
        </p:txBody>
      </p:sp>
      <p:sp>
        <p:nvSpPr>
          <p:cNvPr id="2" name="Text Placeholder 1"/>
          <p:cNvSpPr>
            <a:spLocks noGrp="1"/>
          </p:cNvSpPr>
          <p:nvPr>
            <p:ph type="body" sz="quarter" idx="11"/>
          </p:nvPr>
        </p:nvSpPr>
        <p:spPr>
          <a:xfrm>
            <a:off x="390526" y="4504765"/>
            <a:ext cx="6764500" cy="66941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90441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93" y="2698674"/>
            <a:ext cx="7061261" cy="157862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0" rIns="68577" bIns="68580" numCol="1" rtlCol="0" anchor="b" anchorCtr="0" compatLnSpc="1">
            <a:prstTxWarp prst="textNoShape">
              <a:avLst/>
            </a:prstTxWarp>
          </a:bodyPr>
          <a:lstStyle/>
          <a:p>
            <a:pPr defTabSz="685552"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449444" y="3207471"/>
            <a:ext cx="7678340" cy="561051"/>
          </a:xfrm>
        </p:spPr>
        <p:txBody>
          <a:bodyPr/>
          <a:lstStyle/>
          <a:p>
            <a:r>
              <a:rPr lang="en-US" sz="4051" dirty="0">
                <a:gradFill>
                  <a:gsLst>
                    <a:gs pos="1250">
                      <a:srgbClr val="FFFFFF"/>
                    </a:gs>
                    <a:gs pos="100000">
                      <a:srgbClr val="FFFFFF"/>
                    </a:gs>
                  </a:gsLst>
                  <a:lin ang="5400000" scaled="0"/>
                </a:gradFill>
              </a:rPr>
              <a:t>PowerPivot, Power View Demo</a:t>
            </a:r>
            <a:endParaRPr lang="en-US" sz="4051" dirty="0"/>
          </a:p>
        </p:txBody>
      </p:sp>
    </p:spTree>
    <p:extLst>
      <p:ext uri="{BB962C8B-B14F-4D97-AF65-F5344CB8AC3E}">
        <p14:creationId xmlns:p14="http://schemas.microsoft.com/office/powerpoint/2010/main" val="411192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Current State of the Art</a:t>
            </a:r>
            <a:endParaRPr lang="en-US" dirty="0"/>
          </a:p>
        </p:txBody>
      </p:sp>
      <p:pic>
        <p:nvPicPr>
          <p:cNvPr id="4" name="Picture 3"/>
          <p:cNvPicPr>
            <a:picLocks noChangeAspect="1"/>
          </p:cNvPicPr>
          <p:nvPr/>
        </p:nvPicPr>
        <p:blipFill>
          <a:blip r:embed="rId3"/>
          <a:stretch>
            <a:fillRect/>
          </a:stretch>
        </p:blipFill>
        <p:spPr>
          <a:xfrm>
            <a:off x="2957389" y="3767494"/>
            <a:ext cx="5841637" cy="1186426"/>
          </a:xfrm>
          <a:prstGeom prst="rect">
            <a:avLst/>
          </a:prstGeom>
          <a:ln>
            <a:noFill/>
          </a:ln>
          <a:effectLst>
            <a:outerShdw blurRad="50800" dist="38100" dir="2700000" algn="tl" rotWithShape="0">
              <a:prstClr val="black">
                <a:alpha val="40000"/>
              </a:prstClr>
            </a:outerShdw>
            <a:softEdge rad="127000"/>
          </a:effectLst>
        </p:spPr>
      </p:pic>
    </p:spTree>
    <p:extLst>
      <p:ext uri="{BB962C8B-B14F-4D97-AF65-F5344CB8AC3E}">
        <p14:creationId xmlns:p14="http://schemas.microsoft.com/office/powerpoint/2010/main" val="167274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Data tab – the old way</a:t>
            </a:r>
            <a:endParaRPr lang="en-US" dirty="0"/>
          </a:p>
        </p:txBody>
      </p:sp>
      <p:pic>
        <p:nvPicPr>
          <p:cNvPr id="5" name="Picture 4"/>
          <p:cNvPicPr>
            <a:picLocks noChangeAspect="1"/>
          </p:cNvPicPr>
          <p:nvPr/>
        </p:nvPicPr>
        <p:blipFill>
          <a:blip r:embed="rId3"/>
          <a:stretch>
            <a:fillRect/>
          </a:stretch>
        </p:blipFill>
        <p:spPr>
          <a:xfrm>
            <a:off x="916690" y="2644280"/>
            <a:ext cx="7472789" cy="1517709"/>
          </a:xfrm>
          <a:prstGeom prst="rect">
            <a:avLst/>
          </a:prstGeom>
          <a:ln>
            <a:noFill/>
          </a:ln>
          <a:effectLst>
            <a:softEdge rad="112500"/>
          </a:effectLst>
        </p:spPr>
      </p:pic>
    </p:spTree>
    <p:extLst>
      <p:ext uri="{BB962C8B-B14F-4D97-AF65-F5344CB8AC3E}">
        <p14:creationId xmlns:p14="http://schemas.microsoft.com/office/powerpoint/2010/main" val="184495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4674" y="2055179"/>
            <a:ext cx="8368939" cy="1662426"/>
          </a:xfrm>
        </p:spPr>
        <p:txBody>
          <a:bodyPr/>
          <a:lstStyle/>
          <a:p>
            <a:r>
              <a:rPr lang="en-US" dirty="0"/>
              <a:t>Modern experiences for getting data</a:t>
            </a:r>
          </a:p>
        </p:txBody>
      </p:sp>
    </p:spTree>
    <p:extLst>
      <p:ext uri="{BB962C8B-B14F-4D97-AF65-F5344CB8AC3E}">
        <p14:creationId xmlns:p14="http://schemas.microsoft.com/office/powerpoint/2010/main" val="136209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Power Query?</a:t>
            </a:r>
            <a:endParaRPr lang="en-US" dirty="0"/>
          </a:p>
        </p:txBody>
      </p:sp>
      <p:sp>
        <p:nvSpPr>
          <p:cNvPr id="5" name="TextBox 4"/>
          <p:cNvSpPr txBox="1"/>
          <p:nvPr/>
        </p:nvSpPr>
        <p:spPr>
          <a:xfrm>
            <a:off x="435221" y="1753554"/>
            <a:ext cx="8035873" cy="523220"/>
          </a:xfrm>
          <a:prstGeom prst="rect">
            <a:avLst/>
          </a:prstGeom>
          <a:noFill/>
        </p:spPr>
        <p:txBody>
          <a:bodyPr wrap="square" rtlCol="0">
            <a:spAutoFit/>
          </a:bodyPr>
          <a:lstStyle/>
          <a:p>
            <a:r>
              <a:rPr lang="en-US" sz="1400" dirty="0"/>
              <a:t>Enable self-service data discovery, query, transformation and </a:t>
            </a:r>
            <a:r>
              <a:rPr lang="en-US" sz="1400" dirty="0" err="1"/>
              <a:t>mashup</a:t>
            </a:r>
            <a:r>
              <a:rPr lang="en-US" sz="1400" dirty="0"/>
              <a:t> experiences for Information Workers, via Excel and PowerPivot</a:t>
            </a:r>
          </a:p>
        </p:txBody>
      </p:sp>
      <p:grpSp>
        <p:nvGrpSpPr>
          <p:cNvPr id="6" name="Group 5"/>
          <p:cNvGrpSpPr/>
          <p:nvPr/>
        </p:nvGrpSpPr>
        <p:grpSpPr>
          <a:xfrm>
            <a:off x="535133" y="2415715"/>
            <a:ext cx="551330" cy="585980"/>
            <a:chOff x="520698" y="3753716"/>
            <a:chExt cx="950976" cy="950976"/>
          </a:xfrm>
        </p:grpSpPr>
        <p:sp>
          <p:nvSpPr>
            <p:cNvPr id="7" name="Rectangle 6"/>
            <p:cNvSpPr>
              <a:spLocks noChangeAspect="1"/>
            </p:cNvSpPr>
            <p:nvPr/>
          </p:nvSpPr>
          <p:spPr bwMode="auto">
            <a:xfrm>
              <a:off x="520698" y="3753716"/>
              <a:ext cx="950976" cy="95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8" name="Freeform 14"/>
            <p:cNvSpPr>
              <a:spLocks noEditPoints="1"/>
            </p:cNvSpPr>
            <p:nvPr/>
          </p:nvSpPr>
          <p:spPr bwMode="black">
            <a:xfrm>
              <a:off x="672074" y="3939349"/>
              <a:ext cx="648225" cy="575737"/>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endParaRPr lang="en-US" sz="1400"/>
            </a:p>
          </p:txBody>
        </p:sp>
      </p:grpSp>
      <p:sp>
        <p:nvSpPr>
          <p:cNvPr id="9" name="Text Placeholder 4"/>
          <p:cNvSpPr txBox="1">
            <a:spLocks/>
          </p:cNvSpPr>
          <p:nvPr/>
        </p:nvSpPr>
        <p:spPr>
          <a:xfrm>
            <a:off x="1277858" y="2414490"/>
            <a:ext cx="7193235" cy="585980"/>
          </a:xfrm>
          <a:prstGeom prst="rect">
            <a:avLst/>
          </a:prstGeom>
          <a:solidFill>
            <a:schemeClr val="tx1">
              <a:alpha val="5000"/>
            </a:schemeClr>
          </a:solidFill>
        </p:spPr>
        <p:txBody>
          <a:bodyPr lIns="137141" tIns="0" rIns="18285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tx1"/>
                </a:solidFill>
                <a:latin typeface="+mn-lt"/>
              </a:rPr>
              <a:t>Search</a:t>
            </a:r>
            <a:r>
              <a:rPr lang="en-US" sz="1400" dirty="0">
                <a:solidFill>
                  <a:schemeClr val="tx1"/>
                </a:solidFill>
                <a:latin typeface="+mn-lt"/>
              </a:rPr>
              <a:t>, </a:t>
            </a:r>
            <a:r>
              <a:rPr lang="en-US" sz="1400" b="1" dirty="0">
                <a:solidFill>
                  <a:schemeClr val="tx1"/>
                </a:solidFill>
                <a:latin typeface="+mn-lt"/>
              </a:rPr>
              <a:t>Discover</a:t>
            </a:r>
            <a:r>
              <a:rPr lang="en-US" sz="1400" dirty="0">
                <a:solidFill>
                  <a:schemeClr val="tx1"/>
                </a:solidFill>
                <a:latin typeface="+mn-lt"/>
              </a:rPr>
              <a:t>, and connectivity to a </a:t>
            </a:r>
            <a:r>
              <a:rPr lang="en-US" sz="1400" b="1" dirty="0">
                <a:solidFill>
                  <a:schemeClr val="tx1"/>
                </a:solidFill>
                <a:latin typeface="+mn-lt"/>
              </a:rPr>
              <a:t>wide range of data sources</a:t>
            </a:r>
            <a:r>
              <a:rPr lang="en-US" sz="1400" dirty="0">
                <a:solidFill>
                  <a:schemeClr val="tx1"/>
                </a:solidFill>
                <a:latin typeface="+mn-lt"/>
              </a:rPr>
              <a:t>, including publicly available data of all sizes &amp; shapes. </a:t>
            </a:r>
            <a:endParaRPr lang="en-US" sz="1400" spc="-70" dirty="0">
              <a:solidFill>
                <a:schemeClr val="tx1"/>
              </a:solidFill>
              <a:latin typeface="+mn-lt"/>
            </a:endParaRPr>
          </a:p>
        </p:txBody>
      </p:sp>
      <p:grpSp>
        <p:nvGrpSpPr>
          <p:cNvPr id="10" name="Group 9"/>
          <p:cNvGrpSpPr/>
          <p:nvPr/>
        </p:nvGrpSpPr>
        <p:grpSpPr>
          <a:xfrm>
            <a:off x="535133" y="3116080"/>
            <a:ext cx="551331" cy="585980"/>
            <a:chOff x="520698" y="2747687"/>
            <a:chExt cx="950976" cy="950976"/>
          </a:xfrm>
        </p:grpSpPr>
        <p:sp>
          <p:nvSpPr>
            <p:cNvPr id="11" name="Rectangle 10"/>
            <p:cNvSpPr>
              <a:spLocks noChangeAspect="1"/>
            </p:cNvSpPr>
            <p:nvPr/>
          </p:nvSpPr>
          <p:spPr bwMode="auto">
            <a:xfrm>
              <a:off x="520698" y="2747687"/>
              <a:ext cx="950976" cy="9509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2" name="Freeform 10"/>
            <p:cNvSpPr>
              <a:spLocks noEditPoints="1"/>
            </p:cNvSpPr>
            <p:nvPr/>
          </p:nvSpPr>
          <p:spPr bwMode="black">
            <a:xfrm>
              <a:off x="628424" y="3003027"/>
              <a:ext cx="735525" cy="440296"/>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endParaRPr lang="en-US" sz="1400"/>
            </a:p>
          </p:txBody>
        </p:sp>
      </p:grpSp>
      <p:sp>
        <p:nvSpPr>
          <p:cNvPr id="13" name="Text Placeholder 4"/>
          <p:cNvSpPr txBox="1">
            <a:spLocks/>
          </p:cNvSpPr>
          <p:nvPr/>
        </p:nvSpPr>
        <p:spPr>
          <a:xfrm>
            <a:off x="1275713" y="3116078"/>
            <a:ext cx="7195381" cy="585980"/>
          </a:xfrm>
          <a:prstGeom prst="rect">
            <a:avLst/>
          </a:prstGeom>
          <a:solidFill>
            <a:schemeClr val="tx1">
              <a:alpha val="5000"/>
            </a:schemeClr>
          </a:solidFill>
        </p:spPr>
        <p:txBody>
          <a:bodyPr lIns="137141" tIns="0" rIns="18285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solidFill>
                  <a:schemeClr val="tx1"/>
                </a:solidFill>
                <a:latin typeface="+mn-lt"/>
              </a:rPr>
              <a:t>Highly interactive and intuitive experience for rapidly and iteratively building queries over </a:t>
            </a:r>
            <a:r>
              <a:rPr lang="en-US" sz="1400" b="1" dirty="0">
                <a:solidFill>
                  <a:schemeClr val="tx1"/>
                </a:solidFill>
                <a:latin typeface="+mn-lt"/>
              </a:rPr>
              <a:t>any data source, any size.</a:t>
            </a:r>
          </a:p>
        </p:txBody>
      </p:sp>
      <p:sp>
        <p:nvSpPr>
          <p:cNvPr id="14" name="Rectangle 13"/>
          <p:cNvSpPr>
            <a:spLocks noChangeAspect="1"/>
          </p:cNvSpPr>
          <p:nvPr/>
        </p:nvSpPr>
        <p:spPr bwMode="auto">
          <a:xfrm>
            <a:off x="535133" y="3814718"/>
            <a:ext cx="551330" cy="5859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5" name="Text Placeholder 4"/>
          <p:cNvSpPr txBox="1">
            <a:spLocks/>
          </p:cNvSpPr>
          <p:nvPr/>
        </p:nvSpPr>
        <p:spPr>
          <a:xfrm>
            <a:off x="1277858" y="3813493"/>
            <a:ext cx="7193235" cy="585980"/>
          </a:xfrm>
          <a:prstGeom prst="rect">
            <a:avLst/>
          </a:prstGeom>
          <a:solidFill>
            <a:schemeClr val="tx1">
              <a:alpha val="5000"/>
            </a:schemeClr>
          </a:solidFill>
        </p:spPr>
        <p:txBody>
          <a:bodyPr lIns="137141" tIns="0" rIns="18285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tx1"/>
                </a:solidFill>
                <a:latin typeface="+mn-lt"/>
              </a:rPr>
              <a:t>Consistency</a:t>
            </a:r>
            <a:r>
              <a:rPr lang="en-US" sz="1400" dirty="0">
                <a:solidFill>
                  <a:schemeClr val="tx1"/>
                </a:solidFill>
                <a:latin typeface="+mn-lt"/>
              </a:rPr>
              <a:t> of experience, and parity of query capabilities over all data sources.</a:t>
            </a:r>
          </a:p>
        </p:txBody>
      </p:sp>
      <p:sp>
        <p:nvSpPr>
          <p:cNvPr id="16" name="Rectangle 15"/>
          <p:cNvSpPr>
            <a:spLocks noChangeAspect="1"/>
          </p:cNvSpPr>
          <p:nvPr/>
        </p:nvSpPr>
        <p:spPr bwMode="auto">
          <a:xfrm>
            <a:off x="535133" y="4515082"/>
            <a:ext cx="551331" cy="5859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7" name="Text Placeholder 4"/>
          <p:cNvSpPr txBox="1">
            <a:spLocks/>
          </p:cNvSpPr>
          <p:nvPr/>
        </p:nvSpPr>
        <p:spPr>
          <a:xfrm>
            <a:off x="1275713" y="4515081"/>
            <a:ext cx="7195381" cy="585980"/>
          </a:xfrm>
          <a:prstGeom prst="rect">
            <a:avLst/>
          </a:prstGeom>
          <a:solidFill>
            <a:schemeClr val="tx1">
              <a:alpha val="5000"/>
            </a:schemeClr>
          </a:solidFill>
        </p:spPr>
        <p:txBody>
          <a:bodyPr lIns="137141" tIns="0" rIns="182854"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tx1"/>
                </a:solidFill>
                <a:latin typeface="+mn-lt"/>
              </a:rPr>
              <a:t>Joins</a:t>
            </a:r>
            <a:r>
              <a:rPr lang="en-US" sz="1400" dirty="0">
                <a:solidFill>
                  <a:schemeClr val="tx1"/>
                </a:solidFill>
                <a:latin typeface="+mn-lt"/>
              </a:rPr>
              <a:t> across different data sources; ability to create custom views over data that can then be shared with team/department.</a:t>
            </a:r>
          </a:p>
        </p:txBody>
      </p:sp>
      <p:sp>
        <p:nvSpPr>
          <p:cNvPr id="18" name="Freeform 15"/>
          <p:cNvSpPr>
            <a:spLocks noEditPoints="1"/>
          </p:cNvSpPr>
          <p:nvPr/>
        </p:nvSpPr>
        <p:spPr bwMode="black">
          <a:xfrm>
            <a:off x="619543" y="3920087"/>
            <a:ext cx="362104" cy="38087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endParaRPr lang="en-US" sz="1400"/>
          </a:p>
        </p:txBody>
      </p:sp>
      <p:sp>
        <p:nvSpPr>
          <p:cNvPr id="19" name="Freeform 67"/>
          <p:cNvSpPr>
            <a:spLocks noChangeAspect="1" noEditPoints="1"/>
          </p:cNvSpPr>
          <p:nvPr/>
        </p:nvSpPr>
        <p:spPr bwMode="black">
          <a:xfrm>
            <a:off x="596876" y="4573781"/>
            <a:ext cx="408580" cy="468577"/>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endParaRPr lang="en-US" sz="1400"/>
          </a:p>
        </p:txBody>
      </p:sp>
    </p:spTree>
    <p:extLst>
      <p:ext uri="{BB962C8B-B14F-4D97-AF65-F5344CB8AC3E}">
        <p14:creationId xmlns:p14="http://schemas.microsoft.com/office/powerpoint/2010/main" val="5789669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09700" y="2723502"/>
            <a:ext cx="5336609" cy="1142918"/>
          </a:xfrm>
        </p:spPr>
        <p:txBody>
          <a:bodyPr/>
          <a:lstStyle/>
          <a:p>
            <a:r>
              <a:rPr lang="en-US" dirty="0" smtClean="0"/>
              <a:t>Connecting Excel and </a:t>
            </a:r>
            <a:r>
              <a:rPr lang="en-US" dirty="0" err="1" smtClean="0"/>
              <a:t>Hadoop</a:t>
            </a:r>
            <a:r>
              <a:rPr lang="en-US" dirty="0" smtClean="0"/>
              <a:t> on Windows Azure</a:t>
            </a:r>
            <a:endParaRPr lang="en-US" dirty="0"/>
          </a:p>
        </p:txBody>
      </p:sp>
    </p:spTree>
    <p:extLst>
      <p:ext uri="{BB962C8B-B14F-4D97-AF65-F5344CB8AC3E}">
        <p14:creationId xmlns:p14="http://schemas.microsoft.com/office/powerpoint/2010/main" val="4275959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188446" y="4924780"/>
            <a:ext cx="6498830" cy="876563"/>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05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856580"/>
          <a:ext cx="119094" cy="119094"/>
        </p:xfrm>
        <a:graphic>
          <a:graphicData uri="http://schemas.openxmlformats.org/presentationml/2006/ole">
            <mc:AlternateContent xmlns:mc="http://schemas.openxmlformats.org/markup-compatibility/2006">
              <mc:Choice xmlns:v="urn:schemas-microsoft-com:vml" Requires="v">
                <p:oleObj spid="_x0000_s86218"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856580"/>
                        <a:ext cx="119094" cy="119094"/>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188446" y="1705240"/>
            <a:ext cx="6498830" cy="891772"/>
          </a:xfrm>
          <a:prstGeom prst="rect">
            <a:avLst/>
          </a:prstGeom>
          <a:solidFill>
            <a:schemeClr val="tx1">
              <a:lumMod val="10000"/>
              <a:lumOff val="90000"/>
              <a:alpha val="81000"/>
            </a:schemeClr>
          </a:solidFill>
          <a:ln w="10795" cap="flat" cmpd="sng" algn="ctr">
            <a:noFill/>
            <a:prstDash val="solid"/>
          </a:ln>
          <a:effectLst/>
        </p:spPr>
        <p:txBody>
          <a:bodyPr rtlCol="0" anchor="b"/>
          <a:lstStyle/>
          <a:p>
            <a:pPr algn="ctr" defTabSz="685983">
              <a:defRPr/>
            </a:pPr>
            <a:endParaRPr lang="en-US" sz="1050" b="1" dirty="0">
              <a:ln>
                <a:solidFill>
                  <a:schemeClr val="bg1">
                    <a:alpha val="0"/>
                  </a:schemeClr>
                </a:solidFill>
              </a:ln>
              <a:solidFill>
                <a:srgbClr val="595959"/>
              </a:solidFill>
            </a:endParaRPr>
          </a:p>
        </p:txBody>
      </p:sp>
      <p:grpSp>
        <p:nvGrpSpPr>
          <p:cNvPr id="5" name="Group 4"/>
          <p:cNvGrpSpPr/>
          <p:nvPr/>
        </p:nvGrpSpPr>
        <p:grpSpPr>
          <a:xfrm>
            <a:off x="2865974" y="1848612"/>
            <a:ext cx="911600" cy="748381"/>
            <a:chOff x="3121733" y="1194047"/>
            <a:chExt cx="855420" cy="783335"/>
          </a:xfrm>
        </p:grpSpPr>
        <p:sp>
          <p:nvSpPr>
            <p:cNvPr id="92" name="Rectangle 91"/>
            <p:cNvSpPr/>
            <p:nvPr>
              <p:custDataLst>
                <p:tags r:id="rId29"/>
              </p:custDataLst>
            </p:nvPr>
          </p:nvSpPr>
          <p:spPr>
            <a:xfrm>
              <a:off x="3201217" y="1808252"/>
              <a:ext cx="696451" cy="169130"/>
            </a:xfrm>
            <a:prstGeom prst="rect">
              <a:avLst/>
            </a:prstGeom>
          </p:spPr>
          <p:txBody>
            <a:bodyPr wrap="none" lIns="0" tIns="0" rIns="0" bIns="0" anchor="ctr">
              <a:spAutoFit/>
            </a:bodyPr>
            <a:lstStyle/>
            <a:p>
              <a:pPr algn="ctr" defTabSz="685983">
                <a:spcBef>
                  <a:spcPct val="30000"/>
                </a:spcBef>
                <a:defRPr/>
              </a:pPr>
              <a:r>
                <a:rPr lang="en-US" sz="105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4004603" y="1848614"/>
            <a:ext cx="1402628" cy="736459"/>
            <a:chOff x="4529084" y="1194045"/>
            <a:chExt cx="1694760" cy="784875"/>
          </a:xfrm>
        </p:grpSpPr>
        <p:sp>
          <p:nvSpPr>
            <p:cNvPr id="95" name="Text Box 18"/>
            <p:cNvSpPr txBox="1">
              <a:spLocks noChangeArrowheads="1"/>
            </p:cNvSpPr>
            <p:nvPr>
              <p:custDataLst>
                <p:tags r:id="rId27"/>
              </p:custDataLst>
            </p:nvPr>
          </p:nvSpPr>
          <p:spPr bwMode="auto">
            <a:xfrm flipH="1">
              <a:off x="4529084" y="1806714"/>
              <a:ext cx="1694760" cy="172206"/>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defTabSz="685983">
                <a:lnSpc>
                  <a:spcPct val="100000"/>
                </a:lnSpc>
                <a:defRPr/>
              </a:pPr>
              <a:r>
                <a:rPr lang="en-US"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7472814" y="1848612"/>
            <a:ext cx="844115" cy="748381"/>
            <a:chOff x="7806396" y="1194047"/>
            <a:chExt cx="867180" cy="783335"/>
          </a:xfrm>
        </p:grpSpPr>
        <p:sp>
          <p:nvSpPr>
            <p:cNvPr id="97" name="Text Box 18"/>
            <p:cNvSpPr txBox="1">
              <a:spLocks noChangeArrowheads="1"/>
            </p:cNvSpPr>
            <p:nvPr>
              <p:custDataLst>
                <p:tags r:id="rId25"/>
              </p:custDataLst>
            </p:nvPr>
          </p:nvSpPr>
          <p:spPr bwMode="auto">
            <a:xfrm flipH="1">
              <a:off x="7808524" y="1808252"/>
              <a:ext cx="862926" cy="169130"/>
            </a:xfrm>
            <a:prstGeom prst="rect">
              <a:avLst/>
            </a:prstGeom>
            <a:noFill/>
            <a:ln w="9525" algn="ctr">
              <a:noFill/>
              <a:miter lim="800000"/>
              <a:headEnd/>
              <a:tailEnd/>
            </a:ln>
            <a:effectLst/>
          </p:spPr>
          <p:txBody>
            <a:bodyPr wrap="none" lIns="0" tIns="0" rIns="0" bIns="0" anchor="ctr">
              <a:spAutoFit/>
            </a:bodyPr>
            <a:lstStyle/>
            <a:p>
              <a:pPr algn="ctr" defTabSz="685983">
                <a:spcBef>
                  <a:spcPct val="30000"/>
                </a:spcBef>
                <a:defRPr/>
              </a:pPr>
              <a:r>
                <a:rPr lang="en-US" sz="105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67489" y="1848612"/>
            <a:ext cx="1242328" cy="748381"/>
            <a:chOff x="6042950" y="1194047"/>
            <a:chExt cx="1503267" cy="783335"/>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2950" y="1808252"/>
              <a:ext cx="1503267" cy="169130"/>
            </a:xfrm>
            <a:prstGeom prst="rect">
              <a:avLst/>
            </a:prstGeom>
            <a:noFill/>
            <a:ln w="9525" algn="ctr">
              <a:noFill/>
              <a:miter lim="800000"/>
              <a:headEnd/>
              <a:tailEnd/>
            </a:ln>
            <a:effectLst/>
          </p:spPr>
          <p:txBody>
            <a:bodyPr wrap="none" lIns="0" tIns="0" rIns="0" bIns="0" anchor="ctr">
              <a:spAutoFit/>
            </a:bodyPr>
            <a:lstStyle/>
            <a:p>
              <a:pPr algn="ctr" defTabSz="685983">
                <a:spcBef>
                  <a:spcPct val="30000"/>
                </a:spcBef>
                <a:defRPr/>
              </a:pPr>
              <a:r>
                <a:rPr lang="en-US" sz="1050" b="1" dirty="0">
                  <a:ln>
                    <a:solidFill>
                      <a:schemeClr val="bg1">
                        <a:alpha val="0"/>
                      </a:schemeClr>
                    </a:solidFill>
                  </a:ln>
                  <a:solidFill>
                    <a:srgbClr val="595959"/>
                  </a:solidFill>
                </a:rPr>
                <a:t>Predictive Analytics</a:t>
              </a:r>
            </a:p>
          </p:txBody>
        </p:sp>
      </p:grpSp>
      <p:sp>
        <p:nvSpPr>
          <p:cNvPr id="6" name="Rectangle 5"/>
          <p:cNvSpPr/>
          <p:nvPr/>
        </p:nvSpPr>
        <p:spPr bwMode="auto">
          <a:xfrm>
            <a:off x="7995555" y="5507913"/>
            <a:ext cx="588824" cy="230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spcBef>
                <a:spcPct val="0"/>
              </a:spcBef>
              <a:spcAft>
                <a:spcPct val="0"/>
              </a:spcAft>
              <a:defRPr/>
            </a:pPr>
            <a:r>
              <a:rPr lang="en-US" sz="1050" dirty="0">
                <a:ln>
                  <a:solidFill>
                    <a:schemeClr val="bg1">
                      <a:alpha val="0"/>
                    </a:schemeClr>
                  </a:solidFill>
                </a:ln>
                <a:solidFill>
                  <a:srgbClr val="595959"/>
                </a:solidFill>
              </a:rPr>
              <a:t>APPs</a:t>
            </a:r>
          </a:p>
        </p:txBody>
      </p:sp>
      <p:sp>
        <p:nvSpPr>
          <p:cNvPr id="73" name="Rectangle 72"/>
          <p:cNvSpPr/>
          <p:nvPr/>
        </p:nvSpPr>
        <p:spPr bwMode="auto">
          <a:xfrm>
            <a:off x="7359925" y="5507913"/>
            <a:ext cx="588824" cy="230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spcBef>
                <a:spcPct val="0"/>
              </a:spcBef>
              <a:spcAft>
                <a:spcPct val="0"/>
              </a:spcAft>
              <a:defRPr/>
            </a:pPr>
            <a:r>
              <a:rPr lang="en-US" sz="1050" dirty="0">
                <a:ln>
                  <a:solidFill>
                    <a:schemeClr val="bg1">
                      <a:alpha val="0"/>
                    </a:schemeClr>
                  </a:solidFill>
                </a:ln>
                <a:solidFill>
                  <a:srgbClr val="595959"/>
                </a:solidFill>
              </a:rPr>
              <a:t>LOB</a:t>
            </a:r>
          </a:p>
        </p:txBody>
      </p:sp>
      <p:sp>
        <p:nvSpPr>
          <p:cNvPr id="74" name="Rectangle 73"/>
          <p:cNvSpPr/>
          <p:nvPr/>
        </p:nvSpPr>
        <p:spPr bwMode="auto">
          <a:xfrm>
            <a:off x="6724295" y="5507913"/>
            <a:ext cx="588824" cy="230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spcBef>
                <a:spcPct val="0"/>
              </a:spcBef>
              <a:spcAft>
                <a:spcPct val="0"/>
              </a:spcAft>
              <a:defRPr/>
            </a:pPr>
            <a:r>
              <a:rPr lang="en-US" sz="1050" dirty="0">
                <a:ln>
                  <a:solidFill>
                    <a:schemeClr val="bg1">
                      <a:alpha val="0"/>
                    </a:schemeClr>
                  </a:solidFill>
                </a:ln>
                <a:solidFill>
                  <a:srgbClr val="595959"/>
                </a:solidFill>
              </a:rPr>
              <a:t>CRM</a:t>
            </a:r>
          </a:p>
        </p:txBody>
      </p:sp>
      <p:sp>
        <p:nvSpPr>
          <p:cNvPr id="79" name="Rectangle 78"/>
          <p:cNvSpPr/>
          <p:nvPr/>
        </p:nvSpPr>
        <p:spPr bwMode="auto">
          <a:xfrm>
            <a:off x="6088665" y="5507913"/>
            <a:ext cx="588824" cy="230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spcBef>
                <a:spcPct val="0"/>
              </a:spcBef>
              <a:spcAft>
                <a:spcPct val="0"/>
              </a:spcAft>
              <a:defRPr/>
            </a:pPr>
            <a:r>
              <a:rPr lang="en-US" sz="105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4854779" y="3997264"/>
            <a:ext cx="1166164" cy="480185"/>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algn="ctr" defTabSz="685983">
              <a:defRPr/>
            </a:pPr>
            <a:r>
              <a:rPr lang="en-US" sz="1200" kern="0" dirty="0">
                <a:ln>
                  <a:solidFill>
                    <a:schemeClr val="bg1">
                      <a:alpha val="0"/>
                    </a:schemeClr>
                  </a:solidFill>
                </a:ln>
                <a:solidFill>
                  <a:schemeClr val="bg1"/>
                </a:solidFill>
              </a:rPr>
              <a:t>Connectors</a:t>
            </a:r>
          </a:p>
        </p:txBody>
      </p:sp>
      <p:sp>
        <p:nvSpPr>
          <p:cNvPr id="75" name="Rectangle 74"/>
          <p:cNvSpPr/>
          <p:nvPr>
            <p:custDataLst>
              <p:tags r:id="rId7"/>
            </p:custDataLst>
          </p:nvPr>
        </p:nvSpPr>
        <p:spPr>
          <a:xfrm>
            <a:off x="2188446" y="3714404"/>
            <a:ext cx="2366626" cy="960370"/>
          </a:xfrm>
          <a:prstGeom prst="rect">
            <a:avLst/>
          </a:prstGeom>
          <a:solidFill>
            <a:schemeClr val="tx1">
              <a:lumMod val="10000"/>
              <a:lumOff val="90000"/>
            </a:schemeClr>
          </a:solidFill>
          <a:ln w="10795" cap="flat" cmpd="sng" algn="ctr">
            <a:noFill/>
            <a:prstDash val="solid"/>
          </a:ln>
          <a:effectLst/>
        </p:spPr>
        <p:txBody>
          <a:bodyPr rtlCol="0" anchor="ctr"/>
          <a:lstStyle/>
          <a:p>
            <a:pPr algn="ctr" defTabSz="685983">
              <a:defRPr/>
            </a:pPr>
            <a:endParaRPr lang="en-US" sz="750" kern="0" dirty="0">
              <a:ln>
                <a:solidFill>
                  <a:schemeClr val="bg1">
                    <a:alpha val="0"/>
                  </a:schemeClr>
                </a:solidFill>
              </a:ln>
              <a:solidFill>
                <a:srgbClr val="595959"/>
              </a:solidFill>
            </a:endParaRPr>
          </a:p>
        </p:txBody>
      </p:sp>
      <p:sp>
        <p:nvSpPr>
          <p:cNvPr id="51" name="Rectangle 50"/>
          <p:cNvSpPr/>
          <p:nvPr>
            <p:custDataLst>
              <p:tags r:id="rId8"/>
            </p:custDataLst>
          </p:nvPr>
        </p:nvSpPr>
        <p:spPr>
          <a:xfrm>
            <a:off x="6320650" y="3714404"/>
            <a:ext cx="2366626" cy="960370"/>
          </a:xfrm>
          <a:prstGeom prst="rect">
            <a:avLst/>
          </a:prstGeom>
          <a:solidFill>
            <a:schemeClr val="tx1">
              <a:lumMod val="10000"/>
              <a:lumOff val="90000"/>
            </a:schemeClr>
          </a:solidFill>
          <a:ln w="10795" cap="flat" cmpd="sng" algn="ctr">
            <a:noFill/>
            <a:prstDash val="solid"/>
          </a:ln>
          <a:effectLst/>
        </p:spPr>
        <p:txBody>
          <a:bodyPr rtlCol="0" anchor="b"/>
          <a:lstStyle/>
          <a:p>
            <a:pPr algn="ctr" defTabSz="685983">
              <a:defRPr/>
            </a:pPr>
            <a:r>
              <a:rPr lang="en-US" sz="1050" dirty="0">
                <a:ln>
                  <a:solidFill>
                    <a:schemeClr val="bg1">
                      <a:alpha val="0"/>
                    </a:schemeClr>
                  </a:solidFill>
                </a:ln>
                <a:solidFill>
                  <a:srgbClr val="595959"/>
                </a:solidFill>
              </a:rPr>
              <a:t>Microsoft EDW</a:t>
            </a:r>
          </a:p>
        </p:txBody>
      </p:sp>
      <p:sp>
        <p:nvSpPr>
          <p:cNvPr id="81" name="Rectangle 80"/>
          <p:cNvSpPr/>
          <p:nvPr>
            <p:custDataLst>
              <p:tags r:id="rId9"/>
            </p:custDataLst>
          </p:nvPr>
        </p:nvSpPr>
        <p:spPr>
          <a:xfrm>
            <a:off x="2188446" y="2847018"/>
            <a:ext cx="6498830" cy="617381"/>
          </a:xfrm>
          <a:prstGeom prst="rect">
            <a:avLst/>
          </a:prstGeom>
          <a:solidFill>
            <a:schemeClr val="tx1">
              <a:lumMod val="10000"/>
              <a:lumOff val="90000"/>
            </a:schemeClr>
          </a:solidFill>
          <a:ln w="9525" cap="flat" cmpd="sng" algn="ctr">
            <a:noFill/>
            <a:prstDash val="solid"/>
          </a:ln>
          <a:effectLst/>
        </p:spPr>
        <p:txBody>
          <a:bodyPr rtlCol="0" anchor="b"/>
          <a:lstStyle/>
          <a:p>
            <a:pPr algn="ctr" defTabSz="685983">
              <a:defRPr/>
            </a:pPr>
            <a:endParaRPr lang="en-US" sz="105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3162228" y="3249669"/>
            <a:ext cx="577339" cy="237757"/>
          </a:xfrm>
          <a:prstGeom prst="rect">
            <a:avLst/>
          </a:prstGeom>
          <a:noFill/>
          <a:ln w="9525" algn="ctr">
            <a:noFill/>
            <a:miter lim="800000"/>
            <a:headEnd/>
            <a:tailEnd/>
          </a:ln>
          <a:effectLst/>
        </p:spPr>
        <p:txBody>
          <a:bodyPr wrap="square">
            <a:spAutoFit/>
          </a:bodyPr>
          <a:lstStyle/>
          <a:p>
            <a:pPr algn="ctr" defTabSz="685983">
              <a:lnSpc>
                <a:spcPct val="90000"/>
              </a:lnSpc>
              <a:spcBef>
                <a:spcPct val="30000"/>
              </a:spcBef>
              <a:defRPr/>
            </a:pPr>
            <a:r>
              <a:rPr lang="en-US" sz="105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7119626" y="3249669"/>
            <a:ext cx="672027" cy="237757"/>
          </a:xfrm>
          <a:prstGeom prst="rect">
            <a:avLst/>
          </a:prstGeom>
          <a:noFill/>
          <a:ln w="9525" algn="ctr">
            <a:noFill/>
            <a:miter lim="800000"/>
            <a:headEnd/>
            <a:tailEnd/>
          </a:ln>
          <a:effectLst/>
        </p:spPr>
        <p:txBody>
          <a:bodyPr wrap="square">
            <a:spAutoFit/>
          </a:bodyPr>
          <a:lstStyle/>
          <a:p>
            <a:pPr algn="ctr" defTabSz="685983">
              <a:lnSpc>
                <a:spcPct val="90000"/>
              </a:lnSpc>
              <a:spcBef>
                <a:spcPct val="30000"/>
              </a:spcBef>
              <a:defRPr/>
            </a:pPr>
            <a:r>
              <a:rPr lang="en-US" sz="1050" dirty="0">
                <a:ln>
                  <a:solidFill>
                    <a:schemeClr val="bg1">
                      <a:alpha val="0"/>
                    </a:schemeClr>
                  </a:solidFill>
                </a:ln>
                <a:solidFill>
                  <a:srgbClr val="595959"/>
                </a:solidFill>
              </a:rPr>
              <a:t>SSRS </a:t>
            </a:r>
          </a:p>
        </p:txBody>
      </p:sp>
      <p:sp>
        <p:nvSpPr>
          <p:cNvPr id="14" name="Up Arrow 13"/>
          <p:cNvSpPr/>
          <p:nvPr/>
        </p:nvSpPr>
        <p:spPr bwMode="auto">
          <a:xfrm>
            <a:off x="7318443" y="2619118"/>
            <a:ext cx="274391" cy="205794"/>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solidFill>
                <a:srgbClr val="595959"/>
              </a:solidFill>
            </a:endParaRPr>
          </a:p>
        </p:txBody>
      </p:sp>
      <p:sp>
        <p:nvSpPr>
          <p:cNvPr id="61" name="Up Arrow 60"/>
          <p:cNvSpPr/>
          <p:nvPr/>
        </p:nvSpPr>
        <p:spPr bwMode="auto">
          <a:xfrm>
            <a:off x="3313701" y="2619118"/>
            <a:ext cx="274391" cy="205794"/>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solidFill>
                <a:srgbClr val="595959"/>
              </a:solidFill>
            </a:endParaRPr>
          </a:p>
        </p:txBody>
      </p:sp>
      <p:sp>
        <p:nvSpPr>
          <p:cNvPr id="62" name="Up Arrow 61"/>
          <p:cNvSpPr/>
          <p:nvPr/>
        </p:nvSpPr>
        <p:spPr bwMode="auto">
          <a:xfrm>
            <a:off x="7318443" y="3486505"/>
            <a:ext cx="274391" cy="205794"/>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3" name="Up Arrow 62"/>
          <p:cNvSpPr/>
          <p:nvPr/>
        </p:nvSpPr>
        <p:spPr bwMode="auto">
          <a:xfrm>
            <a:off x="3313701" y="3486505"/>
            <a:ext cx="274391" cy="205794"/>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4" name="Up Arrow 63"/>
          <p:cNvSpPr/>
          <p:nvPr/>
        </p:nvSpPr>
        <p:spPr bwMode="auto">
          <a:xfrm>
            <a:off x="7318443" y="4696880"/>
            <a:ext cx="274391" cy="205794"/>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5" name="Up Arrow 64"/>
          <p:cNvSpPr/>
          <p:nvPr/>
        </p:nvSpPr>
        <p:spPr bwMode="auto">
          <a:xfrm>
            <a:off x="3313701" y="4696880"/>
            <a:ext cx="274391" cy="205794"/>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9" name="Group 8"/>
          <p:cNvGrpSpPr/>
          <p:nvPr/>
        </p:nvGrpSpPr>
        <p:grpSpPr>
          <a:xfrm>
            <a:off x="7170096" y="3757197"/>
            <a:ext cx="667736" cy="682832"/>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389436" y="1705240"/>
            <a:ext cx="1799010" cy="8917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8" tIns="34297" rIns="68598" bIns="34297" numCol="1" rtlCol="0" anchor="ctr" anchorCtr="0" compatLnSpc="1">
            <a:prstTxWarp prst="textNoShape">
              <a:avLst/>
            </a:prstTxWarp>
          </a:bodyPr>
          <a:lstStyle/>
          <a:p>
            <a:pPr defTabSz="685524" fontAlgn="base">
              <a:spcBef>
                <a:spcPct val="0"/>
              </a:spcBef>
              <a:spcAft>
                <a:spcPct val="0"/>
              </a:spcAft>
            </a:pPr>
            <a:r>
              <a:rPr lang="en-US" sz="1500" dirty="0">
                <a:ln>
                  <a:solidFill>
                    <a:schemeClr val="bg1">
                      <a:alpha val="0"/>
                    </a:schemeClr>
                  </a:solidFill>
                </a:ln>
                <a:solidFill>
                  <a:schemeClr val="bg1"/>
                </a:solidFill>
                <a:latin typeface="Segoe UI Light" pitchFamily="34" charset="0"/>
              </a:rPr>
              <a:t>FAMILIAR END </a:t>
            </a:r>
            <a:br>
              <a:rPr lang="en-US" sz="1500" dirty="0">
                <a:ln>
                  <a:solidFill>
                    <a:schemeClr val="bg1">
                      <a:alpha val="0"/>
                    </a:schemeClr>
                  </a:solidFill>
                </a:ln>
                <a:solidFill>
                  <a:schemeClr val="bg1"/>
                </a:solidFill>
                <a:latin typeface="Segoe UI Light" pitchFamily="34" charset="0"/>
              </a:rPr>
            </a:br>
            <a:r>
              <a:rPr lang="en-US" sz="1500" dirty="0">
                <a:ln>
                  <a:solidFill>
                    <a:schemeClr val="bg1">
                      <a:alpha val="0"/>
                    </a:schemeClr>
                  </a:solidFill>
                </a:ln>
                <a:solidFill>
                  <a:schemeClr val="bg1"/>
                </a:solidFill>
                <a:latin typeface="Segoe UI Light" pitchFamily="34" charset="0"/>
              </a:rPr>
              <a:t>USER TOOLS</a:t>
            </a:r>
          </a:p>
        </p:txBody>
      </p:sp>
      <p:sp>
        <p:nvSpPr>
          <p:cNvPr id="48" name="Rectangle 47"/>
          <p:cNvSpPr/>
          <p:nvPr>
            <p:custDataLst>
              <p:tags r:id="rId12"/>
            </p:custDataLst>
          </p:nvPr>
        </p:nvSpPr>
        <p:spPr bwMode="auto">
          <a:xfrm>
            <a:off x="389436" y="2847018"/>
            <a:ext cx="1799010" cy="6173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8" tIns="34297" rIns="68598" bIns="34297" numCol="1" rtlCol="0" anchor="ctr" anchorCtr="0" compatLnSpc="1">
            <a:prstTxWarp prst="textNoShape">
              <a:avLst/>
            </a:prstTxWarp>
          </a:bodyPr>
          <a:lstStyle/>
          <a:p>
            <a:pPr defTabSz="685524" fontAlgn="base">
              <a:spcBef>
                <a:spcPct val="0"/>
              </a:spcBef>
              <a:spcAft>
                <a:spcPct val="0"/>
              </a:spcAft>
            </a:pPr>
            <a:r>
              <a:rPr lang="en-US" sz="1500" dirty="0">
                <a:ln>
                  <a:solidFill>
                    <a:schemeClr val="bg1">
                      <a:alpha val="0"/>
                    </a:schemeClr>
                  </a:solidFill>
                </a:ln>
                <a:solidFill>
                  <a:schemeClr val="bg1"/>
                </a:solidFill>
                <a:latin typeface="Segoe UI Light" pitchFamily="34" charset="0"/>
              </a:rPr>
              <a:t>BI PLATFORM</a:t>
            </a:r>
          </a:p>
        </p:txBody>
      </p:sp>
      <p:sp>
        <p:nvSpPr>
          <p:cNvPr id="50" name="Rectangle 49"/>
          <p:cNvSpPr/>
          <p:nvPr>
            <p:custDataLst>
              <p:tags r:id="rId13"/>
            </p:custDataLst>
          </p:nvPr>
        </p:nvSpPr>
        <p:spPr bwMode="auto">
          <a:xfrm>
            <a:off x="389436" y="4924780"/>
            <a:ext cx="1799010" cy="8765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8" tIns="34297" rIns="68598" bIns="34297" numCol="1" rtlCol="0" anchor="ctr" anchorCtr="0" compatLnSpc="1">
            <a:prstTxWarp prst="textNoShape">
              <a:avLst/>
            </a:prstTxWarp>
          </a:bodyPr>
          <a:lstStyle/>
          <a:p>
            <a:pPr defTabSz="685524" fontAlgn="base">
              <a:spcBef>
                <a:spcPct val="0"/>
              </a:spcBef>
              <a:spcAft>
                <a:spcPct val="0"/>
              </a:spcAft>
            </a:pPr>
            <a:r>
              <a:rPr lang="en-US" sz="1500" dirty="0">
                <a:ln>
                  <a:solidFill>
                    <a:schemeClr val="bg1">
                      <a:alpha val="0"/>
                    </a:schemeClr>
                  </a:solidFill>
                </a:ln>
                <a:solidFill>
                  <a:schemeClr val="bg1"/>
                </a:solidFill>
                <a:latin typeface="Segoe UI Light" pitchFamily="34" charset="0"/>
              </a:rPr>
              <a:t>UNSTRUCTURED &amp; STRUCTURED DATA</a:t>
            </a:r>
          </a:p>
        </p:txBody>
      </p:sp>
      <p:sp>
        <p:nvSpPr>
          <p:cNvPr id="52" name="Freeform 38"/>
          <p:cNvSpPr>
            <a:spLocks noEditPoints="1"/>
          </p:cNvSpPr>
          <p:nvPr/>
        </p:nvSpPr>
        <p:spPr bwMode="auto">
          <a:xfrm>
            <a:off x="6255349" y="5062693"/>
            <a:ext cx="255456" cy="420995"/>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68598" tIns="34299" rIns="68598" bIns="34299" numCol="1" anchor="t" anchorCtr="0" compatLnSpc="1">
            <a:prstTxWarp prst="textNoShape">
              <a:avLst/>
            </a:prstTxWarp>
          </a:bodyPr>
          <a:lstStyle/>
          <a:p>
            <a:endParaRPr lang="en-US" sz="1800"/>
          </a:p>
        </p:txBody>
      </p:sp>
      <p:grpSp>
        <p:nvGrpSpPr>
          <p:cNvPr id="27" name="Group 26"/>
          <p:cNvGrpSpPr/>
          <p:nvPr/>
        </p:nvGrpSpPr>
        <p:grpSpPr>
          <a:xfrm>
            <a:off x="3234528" y="5062695"/>
            <a:ext cx="754577" cy="676068"/>
            <a:chOff x="4555810" y="5606689"/>
            <a:chExt cx="1005840" cy="901189"/>
          </a:xfrm>
        </p:grpSpPr>
        <p:sp>
          <p:nvSpPr>
            <p:cNvPr id="58" name="Rectangle 57"/>
            <p:cNvSpPr/>
            <p:nvPr>
              <p:custDataLst>
                <p:tags r:id="rId19"/>
              </p:custDataLst>
            </p:nvPr>
          </p:nvSpPr>
          <p:spPr>
            <a:xfrm>
              <a:off x="4555810" y="6200162"/>
              <a:ext cx="1005840" cy="3077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spcBef>
                  <a:spcPct val="0"/>
                </a:spcBef>
                <a:spcAft>
                  <a:spcPct val="0"/>
                </a:spcAft>
              </a:pPr>
              <a:r>
                <a:rPr lang="en-US" sz="105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61745" tIns="30873" rIns="61745" bIns="30873" numCol="1" anchor="t" anchorCtr="0" compatLnSpc="1">
                <a:prstTxWarp prst="textNoShape">
                  <a:avLst/>
                </a:prstTxWarp>
              </a:bodyPr>
              <a:lstStyle/>
              <a:p>
                <a:endParaRPr lang="en-US" sz="675"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68598" tIns="34299" rIns="68598" bIns="34299" numCol="1" anchor="t" anchorCtr="0" compatLnSpc="1">
                <a:prstTxWarp prst="textNoShape">
                  <a:avLst/>
                </a:prstTxWarp>
              </a:bodyPr>
              <a:lstStyle/>
              <a:p>
                <a:endParaRPr lang="en-US" sz="1800"/>
              </a:p>
            </p:txBody>
          </p:sp>
        </p:grpSp>
      </p:grpSp>
      <p:grpSp>
        <p:nvGrpSpPr>
          <p:cNvPr id="26" name="Group 25"/>
          <p:cNvGrpSpPr/>
          <p:nvPr/>
        </p:nvGrpSpPr>
        <p:grpSpPr>
          <a:xfrm>
            <a:off x="4837294" y="5062695"/>
            <a:ext cx="754577" cy="676068"/>
            <a:chOff x="6692274" y="5606689"/>
            <a:chExt cx="1005840" cy="901189"/>
          </a:xfrm>
        </p:grpSpPr>
        <p:sp>
          <p:nvSpPr>
            <p:cNvPr id="60" name="Rectangle 59"/>
            <p:cNvSpPr/>
            <p:nvPr>
              <p:custDataLst>
                <p:tags r:id="rId18"/>
              </p:custDataLst>
            </p:nvPr>
          </p:nvSpPr>
          <p:spPr>
            <a:xfrm>
              <a:off x="6692274" y="6200162"/>
              <a:ext cx="1005840" cy="3077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spcBef>
                  <a:spcPct val="0"/>
                </a:spcBef>
                <a:spcAft>
                  <a:spcPct val="0"/>
                </a:spcAft>
              </a:pPr>
              <a:r>
                <a:rPr lang="en-US" sz="105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68598" tIns="34299" rIns="68598" bIns="34299" numCol="1" anchor="t" anchorCtr="0" compatLnSpc="1">
              <a:prstTxWarp prst="textNoShape">
                <a:avLst/>
              </a:prstTxWarp>
            </a:bodyPr>
            <a:lstStyle/>
            <a:p>
              <a:endParaRPr lang="en-US" sz="1800"/>
            </a:p>
          </p:txBody>
        </p:sp>
      </p:grpSp>
      <p:grpSp>
        <p:nvGrpSpPr>
          <p:cNvPr id="28" name="Group 27"/>
          <p:cNvGrpSpPr/>
          <p:nvPr/>
        </p:nvGrpSpPr>
        <p:grpSpPr>
          <a:xfrm>
            <a:off x="2433146" y="5062694"/>
            <a:ext cx="754577" cy="676067"/>
            <a:chOff x="3487578" y="5606688"/>
            <a:chExt cx="1005840" cy="901188"/>
          </a:xfrm>
        </p:grpSpPr>
        <p:sp>
          <p:nvSpPr>
            <p:cNvPr id="57" name="Rectangle 56"/>
            <p:cNvSpPr/>
            <p:nvPr>
              <p:custDataLst>
                <p:tags r:id="rId17"/>
              </p:custDataLst>
            </p:nvPr>
          </p:nvSpPr>
          <p:spPr>
            <a:xfrm>
              <a:off x="3487578" y="6200160"/>
              <a:ext cx="1005840" cy="3077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spcBef>
                  <a:spcPct val="0"/>
                </a:spcBef>
                <a:spcAft>
                  <a:spcPct val="0"/>
                </a:spcAft>
              </a:pPr>
              <a:r>
                <a:rPr lang="en-US" sz="105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61745" tIns="30873" rIns="61745" bIns="30873" numCol="1" anchor="t" anchorCtr="0" compatLnSpc="1">
              <a:prstTxWarp prst="textNoShape">
                <a:avLst/>
              </a:prstTxWarp>
            </a:bodyPr>
            <a:lstStyle/>
            <a:p>
              <a:endParaRPr lang="en-US" sz="675">
                <a:solidFill>
                  <a:srgbClr val="FFFFFF"/>
                </a:solidFill>
              </a:endParaRPr>
            </a:p>
          </p:txBody>
        </p:sp>
      </p:grpSp>
      <p:grpSp>
        <p:nvGrpSpPr>
          <p:cNvPr id="25" name="Group 24"/>
          <p:cNvGrpSpPr/>
          <p:nvPr/>
        </p:nvGrpSpPr>
        <p:grpSpPr>
          <a:xfrm>
            <a:off x="4035911" y="5062695"/>
            <a:ext cx="754577" cy="676068"/>
            <a:chOff x="5624042" y="5606689"/>
            <a:chExt cx="1005840" cy="901189"/>
          </a:xfrm>
        </p:grpSpPr>
        <p:sp>
          <p:nvSpPr>
            <p:cNvPr id="59" name="Rectangle 58"/>
            <p:cNvSpPr/>
            <p:nvPr>
              <p:custDataLst>
                <p:tags r:id="rId16"/>
              </p:custDataLst>
            </p:nvPr>
          </p:nvSpPr>
          <p:spPr>
            <a:xfrm>
              <a:off x="5624042" y="6200162"/>
              <a:ext cx="1005840" cy="3077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spcBef>
                  <a:spcPct val="0"/>
                </a:spcBef>
                <a:spcAft>
                  <a:spcPct val="0"/>
                </a:spcAft>
              </a:pPr>
              <a:r>
                <a:rPr lang="en-US" sz="105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61745" tIns="30873" rIns="61745" bIns="30873" numCol="1" anchor="t" anchorCtr="0" compatLnSpc="1">
              <a:prstTxWarp prst="textNoShape">
                <a:avLst/>
              </a:prstTxWarp>
            </a:bodyPr>
            <a:lstStyle/>
            <a:p>
              <a:endParaRPr lang="en-US" sz="675">
                <a:solidFill>
                  <a:srgbClr val="FFFFFF"/>
                </a:solidFill>
              </a:endParaRPr>
            </a:p>
          </p:txBody>
        </p:sp>
      </p:grpSp>
      <p:sp>
        <p:nvSpPr>
          <p:cNvPr id="119" name="Freeform 83"/>
          <p:cNvSpPr>
            <a:spLocks noEditPoints="1"/>
          </p:cNvSpPr>
          <p:nvPr/>
        </p:nvSpPr>
        <p:spPr bwMode="black">
          <a:xfrm>
            <a:off x="7285045" y="2889502"/>
            <a:ext cx="341187" cy="36016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61745" tIns="30873" rIns="61745" bIns="30873" numCol="1" anchor="t" anchorCtr="0" compatLnSpc="1">
            <a:prstTxWarp prst="textNoShape">
              <a:avLst/>
            </a:prstTxWarp>
          </a:bodyPr>
          <a:lstStyle/>
          <a:p>
            <a:endParaRPr lang="en-US" sz="675">
              <a:solidFill>
                <a:srgbClr val="FFFFFF"/>
              </a:solidFill>
            </a:endParaRPr>
          </a:p>
        </p:txBody>
      </p:sp>
      <p:sp>
        <p:nvSpPr>
          <p:cNvPr id="120" name="Freeform 81"/>
          <p:cNvSpPr>
            <a:spLocks noEditPoints="1"/>
          </p:cNvSpPr>
          <p:nvPr/>
        </p:nvSpPr>
        <p:spPr bwMode="black">
          <a:xfrm>
            <a:off x="3167321" y="2889503"/>
            <a:ext cx="567152" cy="34620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61745" tIns="30873" rIns="61745" bIns="30873" numCol="1" anchor="t" anchorCtr="0" compatLnSpc="1">
            <a:prstTxWarp prst="textNoShape">
              <a:avLst/>
            </a:prstTxWarp>
          </a:bodyPr>
          <a:lstStyle/>
          <a:p>
            <a:endParaRPr lang="en-US" sz="675">
              <a:solidFill>
                <a:srgbClr val="FFFFFF"/>
              </a:solidFill>
            </a:endParaRPr>
          </a:p>
        </p:txBody>
      </p:sp>
      <p:sp>
        <p:nvSpPr>
          <p:cNvPr id="121" name="Freeform 38"/>
          <p:cNvSpPr>
            <a:spLocks noEditPoints="1"/>
          </p:cNvSpPr>
          <p:nvPr/>
        </p:nvSpPr>
        <p:spPr bwMode="auto">
          <a:xfrm>
            <a:off x="6888344" y="5062693"/>
            <a:ext cx="255456" cy="420995"/>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68598" tIns="34299" rIns="68598" bIns="34299" numCol="1" anchor="t" anchorCtr="0" compatLnSpc="1">
            <a:prstTxWarp prst="textNoShape">
              <a:avLst/>
            </a:prstTxWarp>
          </a:bodyPr>
          <a:lstStyle/>
          <a:p>
            <a:endParaRPr lang="en-US" sz="1800"/>
          </a:p>
        </p:txBody>
      </p:sp>
      <p:sp>
        <p:nvSpPr>
          <p:cNvPr id="122" name="Freeform 38"/>
          <p:cNvSpPr>
            <a:spLocks noEditPoints="1"/>
          </p:cNvSpPr>
          <p:nvPr/>
        </p:nvSpPr>
        <p:spPr bwMode="auto">
          <a:xfrm>
            <a:off x="7521339" y="5062693"/>
            <a:ext cx="255456" cy="420995"/>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68598" tIns="34299" rIns="68598" bIns="34299" numCol="1" anchor="t" anchorCtr="0" compatLnSpc="1">
            <a:prstTxWarp prst="textNoShape">
              <a:avLst/>
            </a:prstTxWarp>
          </a:bodyPr>
          <a:lstStyle/>
          <a:p>
            <a:endParaRPr lang="en-US" sz="1800"/>
          </a:p>
        </p:txBody>
      </p:sp>
      <p:sp>
        <p:nvSpPr>
          <p:cNvPr id="123" name="Freeform 38"/>
          <p:cNvSpPr>
            <a:spLocks noEditPoints="1"/>
          </p:cNvSpPr>
          <p:nvPr/>
        </p:nvSpPr>
        <p:spPr bwMode="auto">
          <a:xfrm>
            <a:off x="8154333" y="5062693"/>
            <a:ext cx="255456" cy="420995"/>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68598" tIns="34299" rIns="68598" bIns="34299" numCol="1" anchor="t" anchorCtr="0" compatLnSpc="1">
            <a:prstTxWarp prst="textNoShape">
              <a:avLst/>
            </a:prstTxWarp>
          </a:bodyPr>
          <a:lstStyle/>
          <a:p>
            <a:endParaRPr lang="en-US" sz="1800"/>
          </a:p>
        </p:txBody>
      </p:sp>
      <p:sp>
        <p:nvSpPr>
          <p:cNvPr id="77" name="Rectangle 76"/>
          <p:cNvSpPr/>
          <p:nvPr>
            <p:custDataLst>
              <p:tags r:id="rId14"/>
            </p:custDataLst>
          </p:nvPr>
        </p:nvSpPr>
        <p:spPr>
          <a:xfrm>
            <a:off x="3322657" y="4371986"/>
            <a:ext cx="1166164" cy="3185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lnSpc>
                <a:spcPct val="90000"/>
              </a:lnSpc>
              <a:spcBef>
                <a:spcPct val="0"/>
              </a:spcBef>
              <a:spcAft>
                <a:spcPct val="0"/>
              </a:spcAft>
            </a:pPr>
            <a:r>
              <a:rPr lang="en-US" sz="9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2254698" y="4371986"/>
            <a:ext cx="1166164" cy="3185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spAutoFit/>
          </a:bodyPr>
          <a:lstStyle/>
          <a:p>
            <a:pPr algn="ctr" defTabSz="685983" fontAlgn="base">
              <a:lnSpc>
                <a:spcPct val="90000"/>
              </a:lnSpc>
              <a:spcBef>
                <a:spcPct val="0"/>
              </a:spcBef>
              <a:spcAft>
                <a:spcPct val="0"/>
              </a:spcAft>
            </a:pPr>
            <a:r>
              <a:rPr lang="en-US" sz="900" dirty="0">
                <a:ln>
                  <a:solidFill>
                    <a:schemeClr val="bg1">
                      <a:alpha val="0"/>
                    </a:schemeClr>
                  </a:solidFill>
                </a:ln>
                <a:solidFill>
                  <a:srgbClr val="595959"/>
                </a:solidFill>
              </a:rPr>
              <a:t>Hadoop On </a:t>
            </a:r>
            <a:br>
              <a:rPr lang="en-US" sz="900" dirty="0">
                <a:ln>
                  <a:solidFill>
                    <a:schemeClr val="bg1">
                      <a:alpha val="0"/>
                    </a:schemeClr>
                  </a:solidFill>
                </a:ln>
                <a:solidFill>
                  <a:srgbClr val="595959"/>
                </a:solidFill>
              </a:rPr>
            </a:br>
            <a:r>
              <a:rPr lang="en-US" sz="900" dirty="0">
                <a:ln>
                  <a:solidFill>
                    <a:schemeClr val="bg1">
                      <a:alpha val="0"/>
                    </a:schemeClr>
                  </a:solidFill>
                </a:ln>
                <a:solidFill>
                  <a:srgbClr val="595959"/>
                </a:solidFill>
              </a:rPr>
              <a:t>Windows Azure</a:t>
            </a:r>
          </a:p>
        </p:txBody>
      </p:sp>
      <p:grpSp>
        <p:nvGrpSpPr>
          <p:cNvPr id="124" name="Group 123"/>
          <p:cNvGrpSpPr/>
          <p:nvPr/>
        </p:nvGrpSpPr>
        <p:grpSpPr bwMode="black">
          <a:xfrm>
            <a:off x="3645586" y="3805695"/>
            <a:ext cx="520309" cy="535646"/>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68598" tIns="34299" rIns="68598" bIns="34299" numCol="1" anchor="t" anchorCtr="0" compatLnSpc="1">
              <a:prstTxWarp prst="textNoShape">
                <a:avLst/>
              </a:prstTxWarp>
            </a:bodyPr>
            <a:lstStyle/>
            <a:p>
              <a:endParaRPr lang="en-US" sz="1800"/>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68598" tIns="34299" rIns="68598" bIns="34299" numCol="1" anchor="t" anchorCtr="0" compatLnSpc="1">
              <a:prstTxWarp prst="textNoShape">
                <a:avLst/>
              </a:prstTxWarp>
            </a:bodyPr>
            <a:lstStyle/>
            <a:p>
              <a:endParaRPr lang="en-US" sz="1800"/>
            </a:p>
          </p:txBody>
        </p:sp>
      </p:grpSp>
      <p:grpSp>
        <p:nvGrpSpPr>
          <p:cNvPr id="127" name="Group 126"/>
          <p:cNvGrpSpPr/>
          <p:nvPr/>
        </p:nvGrpSpPr>
        <p:grpSpPr>
          <a:xfrm>
            <a:off x="2402621" y="3810922"/>
            <a:ext cx="870320" cy="525819"/>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68598" tIns="34299" rIns="68598" bIns="34299" numCol="1" anchor="t" anchorCtr="0" compatLnSpc="1">
              <a:prstTxWarp prst="textNoShape">
                <a:avLst/>
              </a:prstTxWarp>
            </a:bodyPr>
            <a:lstStyle/>
            <a:p>
              <a:endParaRPr lang="en-US" sz="1800"/>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68598" tIns="34299" rIns="68598" bIns="34299"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PowerMap</a:t>
            </a:r>
            <a:endParaRPr lang="en-US" dirty="0"/>
          </a:p>
        </p:txBody>
      </p:sp>
      <p:pic>
        <p:nvPicPr>
          <p:cNvPr id="3" name="Picture 2"/>
          <p:cNvPicPr>
            <a:picLocks noChangeAspect="1"/>
          </p:cNvPicPr>
          <p:nvPr/>
        </p:nvPicPr>
        <p:blipFill>
          <a:blip r:embed="rId2"/>
          <a:stretch>
            <a:fillRect/>
          </a:stretch>
        </p:blipFill>
        <p:spPr>
          <a:xfrm>
            <a:off x="389437" y="1589144"/>
            <a:ext cx="7998521" cy="4028536"/>
          </a:xfrm>
          <a:prstGeom prst="rect">
            <a:avLst/>
          </a:prstGeom>
        </p:spPr>
      </p:pic>
    </p:spTree>
    <p:extLst>
      <p:ext uri="{BB962C8B-B14F-4D97-AF65-F5344CB8AC3E}">
        <p14:creationId xmlns:p14="http://schemas.microsoft.com/office/powerpoint/2010/main" val="18972140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4044" y="1184791"/>
            <a:ext cx="8533507" cy="831125"/>
          </a:xfrm>
        </p:spPr>
        <p:txBody>
          <a:bodyPr/>
          <a:lstStyle/>
          <a:p>
            <a:r>
              <a:rPr lang="en-US" dirty="0" smtClean="0"/>
              <a:t>Enable your power tools</a:t>
            </a:r>
            <a:endParaRPr lang="en-US" dirty="0"/>
          </a:p>
        </p:txBody>
      </p:sp>
      <p:pic>
        <p:nvPicPr>
          <p:cNvPr id="3" name="Picture 2"/>
          <p:cNvPicPr>
            <a:picLocks noChangeAspect="1"/>
          </p:cNvPicPr>
          <p:nvPr/>
        </p:nvPicPr>
        <p:blipFill>
          <a:blip r:embed="rId2"/>
          <a:stretch>
            <a:fillRect/>
          </a:stretch>
        </p:blipFill>
        <p:spPr>
          <a:xfrm>
            <a:off x="1059390" y="2177345"/>
            <a:ext cx="6841518" cy="2724317"/>
          </a:xfrm>
          <a:prstGeom prst="rect">
            <a:avLst/>
          </a:prstGeom>
        </p:spPr>
      </p:pic>
    </p:spTree>
    <p:extLst>
      <p:ext uri="{BB962C8B-B14F-4D97-AF65-F5344CB8AC3E}">
        <p14:creationId xmlns:p14="http://schemas.microsoft.com/office/powerpoint/2010/main" val="41590673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0443" y="2432009"/>
            <a:ext cx="8368939" cy="831213"/>
          </a:xfrm>
        </p:spPr>
        <p:txBody>
          <a:bodyPr/>
          <a:lstStyle/>
          <a:p>
            <a:r>
              <a:rPr lang="en-US" dirty="0" err="1" smtClean="0"/>
              <a:t>Layerscape</a:t>
            </a:r>
            <a:endParaRPr lang="en-US" dirty="0"/>
          </a:p>
        </p:txBody>
      </p:sp>
    </p:spTree>
    <p:extLst>
      <p:ext uri="{BB962C8B-B14F-4D97-AF65-F5344CB8AC3E}">
        <p14:creationId xmlns:p14="http://schemas.microsoft.com/office/powerpoint/2010/main" val="27407284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390526" y="1943099"/>
            <a:ext cx="8361760" cy="3103670"/>
          </a:xfrm>
        </p:spPr>
        <p:txBody>
          <a:bodyPr/>
          <a:lstStyle/>
          <a:p>
            <a:r>
              <a:rPr lang="en-US" sz="2700" dirty="0"/>
              <a:t>Learning objectives – what you will learn:</a:t>
            </a:r>
          </a:p>
          <a:p>
            <a:pPr marL="430992" indent="-428611">
              <a:buFont typeface="Arial" pitchFamily="34" charset="0"/>
              <a:buChar char="•"/>
            </a:pPr>
            <a:r>
              <a:rPr lang="en-US" sz="2101" dirty="0"/>
              <a:t>Designing data analysis services that can be viewed from Excel or the browser</a:t>
            </a:r>
          </a:p>
          <a:p>
            <a:pPr marL="1373028" lvl="2" indent="-428611">
              <a:buFont typeface="Arial" pitchFamily="34" charset="0"/>
              <a:buChar char="•"/>
            </a:pPr>
            <a:r>
              <a:rPr lang="en-US" dirty="0">
                <a:latin typeface="Segoe UI Light" panose="020B0502040204020203" pitchFamily="34" charset="0"/>
                <a:cs typeface="Segoe UI Light" panose="020B0502040204020203" pitchFamily="34" charset="0"/>
              </a:rPr>
              <a:t>Power Pivot – analytics</a:t>
            </a:r>
          </a:p>
          <a:p>
            <a:pPr marL="1373028" lvl="2" indent="-428611">
              <a:buFont typeface="Arial" pitchFamily="34" charset="0"/>
              <a:buChar char="•"/>
            </a:pPr>
            <a:r>
              <a:rPr lang="en-US" dirty="0">
                <a:latin typeface="Segoe UI Light" panose="020B0502040204020203" pitchFamily="34" charset="0"/>
                <a:cs typeface="Segoe UI Light" panose="020B0502040204020203" pitchFamily="34" charset="0"/>
              </a:rPr>
              <a:t>Power Map – geospatial</a:t>
            </a:r>
          </a:p>
          <a:p>
            <a:pPr marL="1373028" lvl="2" indent="-428611">
              <a:buFont typeface="Arial" pitchFamily="34" charset="0"/>
              <a:buChar char="•"/>
            </a:pPr>
            <a:r>
              <a:rPr lang="en-US" dirty="0">
                <a:latin typeface="Segoe UI Light" panose="020B0502040204020203" pitchFamily="34" charset="0"/>
                <a:cs typeface="Segoe UI Light" panose="020B0502040204020203" pitchFamily="34" charset="0"/>
              </a:rPr>
              <a:t>Power View – visualization </a:t>
            </a:r>
          </a:p>
          <a:p>
            <a:pPr marL="1373028" lvl="2" indent="-428611">
              <a:buFont typeface="Arial" pitchFamily="34" charset="0"/>
              <a:buChar char="•"/>
            </a:pPr>
            <a:r>
              <a:rPr lang="en-US" dirty="0">
                <a:latin typeface="Segoe UI Light" panose="020B0502040204020203" pitchFamily="34" charset="0"/>
                <a:cs typeface="Segoe UI Light" panose="020B0502040204020203" pitchFamily="34" charset="0"/>
              </a:rPr>
              <a:t>Power Query –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373028" lvl="2" indent="-428611">
              <a:buFont typeface="Arial" pitchFamily="34" charset="0"/>
              <a:buChar char="•"/>
            </a:pPr>
            <a:r>
              <a:rPr lang="en-US" dirty="0" smtClean="0">
                <a:latin typeface="Segoe UI Light" panose="020B0502040204020203" pitchFamily="34" charset="0"/>
                <a:cs typeface="Segoe UI Light" panose="020B0502040204020203" pitchFamily="34" charset="0"/>
              </a:rPr>
              <a:t>Others</a:t>
            </a:r>
            <a:endParaRPr lang="en-US" dirty="0">
              <a:latin typeface="Segoe UI Light" panose="020B0502040204020203" pitchFamily="34" charset="0"/>
              <a:cs typeface="Segoe UI Light" panose="020B0502040204020203" pitchFamily="34" charset="0"/>
            </a:endParaRPr>
          </a:p>
          <a:p>
            <a:pPr marL="944417" lvl="2" indent="0">
              <a:buNone/>
            </a:pPr>
            <a:endParaRPr lang="en-US" sz="2101" dirty="0"/>
          </a:p>
          <a:p>
            <a:pPr marL="430992" indent="-428611">
              <a:buFont typeface="Arial" panose="020B0604020202020204" pitchFamily="34" charset="0"/>
              <a:buChar char="•"/>
            </a:pPr>
            <a:r>
              <a:rPr lang="en-US" sz="2100" dirty="0"/>
              <a:t>Examples of when this is useful for research scientists</a:t>
            </a:r>
          </a:p>
        </p:txBody>
      </p:sp>
    </p:spTree>
    <p:extLst>
      <p:ext uri="{BB962C8B-B14F-4D97-AF65-F5344CB8AC3E}">
        <p14:creationId xmlns:p14="http://schemas.microsoft.com/office/powerpoint/2010/main" val="34993826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Text Placeholder 2"/>
          <p:cNvSpPr>
            <a:spLocks noGrp="1"/>
          </p:cNvSpPr>
          <p:nvPr>
            <p:ph type="body" sz="quarter" idx="10"/>
          </p:nvPr>
        </p:nvSpPr>
        <p:spPr>
          <a:xfrm>
            <a:off x="389436" y="1919847"/>
            <a:ext cx="8363938" cy="2562625"/>
          </a:xfrm>
        </p:spPr>
        <p:txBody>
          <a:bodyPr/>
          <a:lstStyle/>
          <a:p>
            <a:pPr marL="431121" indent="-428739">
              <a:buFont typeface="Arial" panose="020B0604020202020204" pitchFamily="34" charset="0"/>
              <a:buChar char="•"/>
            </a:pPr>
            <a:r>
              <a:rPr lang="en-US" dirty="0" err="1"/>
              <a:t>WorldWide</a:t>
            </a:r>
            <a:r>
              <a:rPr lang="en-US" dirty="0"/>
              <a:t> Telescope </a:t>
            </a:r>
            <a:r>
              <a:rPr lang="en-US" dirty="0" err="1"/>
              <a:t>Layerscape</a:t>
            </a:r>
            <a:r>
              <a:rPr lang="en-US" dirty="0"/>
              <a:t> </a:t>
            </a:r>
            <a:r>
              <a:rPr lang="en-US" dirty="0" smtClean="0"/>
              <a:t>Application</a:t>
            </a:r>
          </a:p>
          <a:p>
            <a:pPr marL="1373157" lvl="2" indent="-428739">
              <a:buFont typeface="Arial" panose="020B0604020202020204" pitchFamily="34" charset="0"/>
              <a:buChar char="•"/>
            </a:pPr>
            <a:r>
              <a:rPr lang="en-US" dirty="0" smtClean="0"/>
              <a:t>Brings </a:t>
            </a:r>
            <a:r>
              <a:rPr lang="en-US" dirty="0"/>
              <a:t>your data into a powerful </a:t>
            </a:r>
            <a:r>
              <a:rPr lang="en-US" dirty="0" smtClean="0"/>
              <a:t>visualization </a:t>
            </a:r>
            <a:r>
              <a:rPr lang="en-US" dirty="0"/>
              <a:t>engine</a:t>
            </a:r>
            <a:endParaRPr lang="en-US" dirty="0" smtClean="0"/>
          </a:p>
          <a:p>
            <a:pPr marL="431121" indent="-428739">
              <a:buFont typeface="Arial" panose="020B0604020202020204" pitchFamily="34" charset="0"/>
              <a:buChar char="•"/>
            </a:pPr>
            <a:r>
              <a:rPr lang="en-US" dirty="0" err="1"/>
              <a:t>WorldWide</a:t>
            </a:r>
            <a:r>
              <a:rPr lang="en-US" dirty="0"/>
              <a:t> Telescope Add-in for </a:t>
            </a:r>
            <a:r>
              <a:rPr lang="en-US" dirty="0" smtClean="0"/>
              <a:t>Excel</a:t>
            </a:r>
          </a:p>
          <a:p>
            <a:pPr marL="1373157" lvl="2" indent="-428739">
              <a:buFont typeface="Arial" panose="020B0604020202020204" pitchFamily="34" charset="0"/>
              <a:buChar char="•"/>
            </a:pPr>
            <a:r>
              <a:rPr lang="en-US" dirty="0" smtClean="0"/>
              <a:t>Imports </a:t>
            </a:r>
            <a:r>
              <a:rPr lang="en-US" dirty="0"/>
              <a:t>data into </a:t>
            </a:r>
            <a:r>
              <a:rPr lang="en-US" dirty="0" err="1" smtClean="0"/>
              <a:t>Layerscape</a:t>
            </a:r>
            <a:endParaRPr lang="en-US" dirty="0"/>
          </a:p>
          <a:p>
            <a:pPr marL="431121" indent="-428739">
              <a:buFont typeface="Arial" panose="020B0604020202020204" pitchFamily="34" charset="0"/>
              <a:buChar char="•"/>
            </a:pPr>
            <a:r>
              <a:rPr lang="en-US" dirty="0" smtClean="0"/>
              <a:t>Cloud-Based Community</a:t>
            </a:r>
          </a:p>
          <a:p>
            <a:pPr marL="1373157" lvl="2" indent="-428739">
              <a:buFont typeface="Arial" panose="020B0604020202020204" pitchFamily="34" charset="0"/>
              <a:buChar char="•"/>
            </a:pPr>
            <a:r>
              <a:rPr lang="en-US" dirty="0" smtClean="0"/>
              <a:t>Shares </a:t>
            </a:r>
            <a:r>
              <a:rPr lang="en-US" dirty="0"/>
              <a:t>data, visualizations, </a:t>
            </a:r>
            <a:r>
              <a:rPr lang="en-US" dirty="0" smtClean="0"/>
              <a:t>stories</a:t>
            </a:r>
            <a:endParaRPr lang="en-US" dirty="0"/>
          </a:p>
        </p:txBody>
      </p:sp>
    </p:spTree>
    <p:extLst>
      <p:ext uri="{BB962C8B-B14F-4D97-AF65-F5344CB8AC3E}">
        <p14:creationId xmlns:p14="http://schemas.microsoft.com/office/powerpoint/2010/main" val="5431285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438" y="970910"/>
            <a:ext cx="2536692" cy="224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272" y="4017217"/>
            <a:ext cx="6573962" cy="19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021" y="991087"/>
            <a:ext cx="3978844" cy="2222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99273" y="3442755"/>
            <a:ext cx="7129067" cy="369332"/>
          </a:xfrm>
          <a:prstGeom prst="rect">
            <a:avLst/>
          </a:prstGeom>
          <a:noFill/>
        </p:spPr>
        <p:txBody>
          <a:bodyPr wrap="none" rtlCol="0">
            <a:spAutoFit/>
          </a:bodyPr>
          <a:lstStyle/>
          <a:p>
            <a:r>
              <a:rPr lang="en-US" sz="1800" dirty="0"/>
              <a:t>Global plate tectonics, seismicity near Samoa, subduction near Japan</a:t>
            </a:r>
          </a:p>
        </p:txBody>
      </p:sp>
    </p:spTree>
    <p:extLst>
      <p:ext uri="{BB962C8B-B14F-4D97-AF65-F5344CB8AC3E}">
        <p14:creationId xmlns:p14="http://schemas.microsoft.com/office/powerpoint/2010/main" val="27193468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62714" y="1457617"/>
            <a:ext cx="7891706" cy="401591"/>
          </a:xfrm>
          <a:prstGeom prst="rect">
            <a:avLst/>
          </a:prstGeom>
          <a:noFill/>
        </p:spPr>
        <p:txBody>
          <a:bodyPr wrap="square" lIns="15310" tIns="7655" rIns="15310" bIns="7655" rtlCol="0">
            <a:spAutoFit/>
          </a:bodyPr>
          <a:lstStyle/>
          <a:p>
            <a:r>
              <a:rPr lang="en-US" sz="2509" dirty="0">
                <a:solidFill>
                  <a:schemeClr val="bg1"/>
                </a:solidFill>
                <a:latin typeface="Segoe Light"/>
                <a:cs typeface="Segoe Light"/>
              </a:rPr>
              <a:t>ESSI Services: Binding Layerscape to </a:t>
            </a:r>
            <a:r>
              <a:rPr lang="en-US" sz="2509" dirty="0" err="1">
                <a:solidFill>
                  <a:schemeClr val="bg1"/>
                </a:solidFill>
                <a:latin typeface="Segoe Light"/>
                <a:cs typeface="Segoe Light"/>
              </a:rPr>
              <a:t>FetchClimate</a:t>
            </a:r>
            <a:endParaRPr lang="en-US" sz="2509" dirty="0">
              <a:solidFill>
                <a:schemeClr val="bg1"/>
              </a:solidFill>
              <a:latin typeface="Segoe Light"/>
              <a:cs typeface="Segoe Light"/>
            </a:endParaRPr>
          </a:p>
        </p:txBody>
      </p:sp>
      <p:sp>
        <p:nvSpPr>
          <p:cNvPr id="169" name="Rectangle 168"/>
          <p:cNvSpPr/>
          <p:nvPr/>
        </p:nvSpPr>
        <p:spPr>
          <a:xfrm>
            <a:off x="916306" y="2581876"/>
            <a:ext cx="1281185" cy="330540"/>
          </a:xfrm>
          <a:prstGeom prst="rect">
            <a:avLst/>
          </a:prstGeom>
        </p:spPr>
        <p:txBody>
          <a:bodyPr wrap="none">
            <a:spAutoFit/>
          </a:bodyPr>
          <a:lstStyle/>
          <a:p>
            <a:r>
              <a:rPr lang="en-GB" sz="1548" dirty="0"/>
              <a:t>Excel Add-In</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714" y="2162798"/>
            <a:ext cx="3062074" cy="39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2800" y="2287846"/>
            <a:ext cx="2953469" cy="119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6970" y="3810087"/>
            <a:ext cx="1715424" cy="126283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2387796" y="3810087"/>
            <a:ext cx="3769310" cy="1728739"/>
            <a:chOff x="15849600" y="5884769"/>
            <a:chExt cx="16078200" cy="7374031"/>
          </a:xfrm>
        </p:grpSpPr>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49600" y="7543800"/>
              <a:ext cx="950857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012400" y="5884769"/>
              <a:ext cx="8915400" cy="593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Oval 4"/>
          <p:cNvSpPr/>
          <p:nvPr/>
        </p:nvSpPr>
        <p:spPr>
          <a:xfrm>
            <a:off x="3369225" y="2224797"/>
            <a:ext cx="413732" cy="378498"/>
          </a:xfrm>
          <a:prstGeom prst="ellipse">
            <a:avLst/>
          </a:prstGeom>
          <a:noFill/>
          <a:ln w="762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63"/>
          </a:p>
        </p:txBody>
      </p:sp>
      <p:sp>
        <p:nvSpPr>
          <p:cNvPr id="113" name="Rectangle 112"/>
          <p:cNvSpPr/>
          <p:nvPr/>
        </p:nvSpPr>
        <p:spPr>
          <a:xfrm>
            <a:off x="2470475" y="2526033"/>
            <a:ext cx="960441" cy="568810"/>
          </a:xfrm>
          <a:prstGeom prst="rect">
            <a:avLst/>
          </a:prstGeom>
        </p:spPr>
        <p:txBody>
          <a:bodyPr wrap="square">
            <a:spAutoFit/>
          </a:bodyPr>
          <a:lstStyle/>
          <a:p>
            <a:pPr algn="ctr"/>
            <a:r>
              <a:rPr lang="en-GB" sz="1032" dirty="0"/>
              <a:t>‘one-click demo’</a:t>
            </a:r>
          </a:p>
          <a:p>
            <a:pPr algn="ctr"/>
            <a:r>
              <a:rPr lang="en-GB" sz="1032" dirty="0"/>
              <a:t>(5 steps)</a:t>
            </a:r>
          </a:p>
        </p:txBody>
      </p:sp>
      <p:cxnSp>
        <p:nvCxnSpPr>
          <p:cNvPr id="7" name="Straight Arrow Connector 6"/>
          <p:cNvCxnSpPr>
            <a:stCxn id="5" idx="6"/>
          </p:cNvCxnSpPr>
          <p:nvPr/>
        </p:nvCxnSpPr>
        <p:spPr>
          <a:xfrm>
            <a:off x="3782957" y="2414046"/>
            <a:ext cx="1009843" cy="245573"/>
          </a:xfrm>
          <a:prstGeom prst="straightConnector1">
            <a:avLst/>
          </a:prstGeom>
          <a:ln w="57150">
            <a:solidFill>
              <a:srgbClr val="CC3300"/>
            </a:solidFill>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H="1" flipV="1">
            <a:off x="3774550" y="2520078"/>
            <a:ext cx="1018250" cy="247772"/>
          </a:xfrm>
          <a:prstGeom prst="straightConnector1">
            <a:avLst/>
          </a:prstGeom>
          <a:ln w="57150">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2364" y="2750946"/>
            <a:ext cx="176407" cy="7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74164" y="2989615"/>
            <a:ext cx="1874606" cy="77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4442" y="3516392"/>
            <a:ext cx="1635735" cy="55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5" name="Straight Arrow Connector 114"/>
          <p:cNvCxnSpPr/>
          <p:nvPr/>
        </p:nvCxnSpPr>
        <p:spPr>
          <a:xfrm>
            <a:off x="3638928" y="2609057"/>
            <a:ext cx="0" cy="380558"/>
          </a:xfrm>
          <a:prstGeom prst="straightConnector1">
            <a:avLst/>
          </a:prstGeom>
          <a:ln w="57150">
            <a:solidFill>
              <a:srgbClr val="CC3300"/>
            </a:solidFill>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a:off x="1934554" y="3067726"/>
            <a:ext cx="839610" cy="448666"/>
          </a:xfrm>
          <a:prstGeom prst="straightConnector1">
            <a:avLst/>
          </a:prstGeom>
          <a:ln w="57150">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964397" y="4070176"/>
            <a:ext cx="389962" cy="267961"/>
          </a:xfrm>
          <a:prstGeom prst="straightConnector1">
            <a:avLst/>
          </a:prstGeom>
          <a:ln w="57150">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122899" y="2287846"/>
            <a:ext cx="214368" cy="214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63" dirty="0"/>
              <a:t>1</a:t>
            </a:r>
          </a:p>
        </p:txBody>
      </p:sp>
      <p:sp>
        <p:nvSpPr>
          <p:cNvPr id="118" name="Oval 117"/>
          <p:cNvSpPr/>
          <p:nvPr/>
        </p:nvSpPr>
        <p:spPr>
          <a:xfrm>
            <a:off x="4176490" y="2660666"/>
            <a:ext cx="214368" cy="214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63" dirty="0"/>
              <a:t>2</a:t>
            </a:r>
          </a:p>
        </p:txBody>
      </p:sp>
      <p:sp>
        <p:nvSpPr>
          <p:cNvPr id="119" name="Oval 118"/>
          <p:cNvSpPr/>
          <p:nvPr/>
        </p:nvSpPr>
        <p:spPr>
          <a:xfrm>
            <a:off x="3710420" y="2753683"/>
            <a:ext cx="214368" cy="214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63" dirty="0"/>
              <a:t>3</a:t>
            </a:r>
          </a:p>
        </p:txBody>
      </p:sp>
      <p:sp>
        <p:nvSpPr>
          <p:cNvPr id="120" name="Oval 119"/>
          <p:cNvSpPr/>
          <p:nvPr/>
        </p:nvSpPr>
        <p:spPr>
          <a:xfrm>
            <a:off x="2190606" y="3055309"/>
            <a:ext cx="214368" cy="214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63" dirty="0"/>
              <a:t>4</a:t>
            </a:r>
          </a:p>
        </p:txBody>
      </p:sp>
      <p:sp>
        <p:nvSpPr>
          <p:cNvPr id="121" name="Oval 120"/>
          <p:cNvSpPr/>
          <p:nvPr/>
        </p:nvSpPr>
        <p:spPr>
          <a:xfrm>
            <a:off x="1857213" y="4145705"/>
            <a:ext cx="214368" cy="214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63" dirty="0"/>
              <a:t>5</a:t>
            </a:r>
          </a:p>
        </p:txBody>
      </p:sp>
      <p:sp>
        <p:nvSpPr>
          <p:cNvPr id="19" name="TextBox 18"/>
          <p:cNvSpPr txBox="1"/>
          <p:nvPr/>
        </p:nvSpPr>
        <p:spPr>
          <a:xfrm>
            <a:off x="6198103" y="5134181"/>
            <a:ext cx="2185366" cy="798808"/>
          </a:xfrm>
          <a:prstGeom prst="rect">
            <a:avLst/>
          </a:prstGeom>
          <a:noFill/>
        </p:spPr>
        <p:txBody>
          <a:bodyPr wrap="square" rtlCol="0">
            <a:spAutoFit/>
          </a:bodyPr>
          <a:lstStyle/>
          <a:p>
            <a:r>
              <a:rPr lang="en-US" sz="656" b="1" dirty="0"/>
              <a:t>The n</a:t>
            </a:r>
            <a:r>
              <a:rPr lang="en-US" sz="656" b="1" baseline="30000" dirty="0"/>
              <a:t>2</a:t>
            </a:r>
            <a:r>
              <a:rPr lang="en-US" sz="656" b="1" dirty="0"/>
              <a:t> problem of system confederation</a:t>
            </a:r>
          </a:p>
          <a:p>
            <a:r>
              <a:rPr lang="en-US" sz="656" dirty="0"/>
              <a:t>The more things you bolt together, the more you pay for not having standard bolts. ESSI is an opportunity to use Standard Bolts but standardization is </a:t>
            </a:r>
            <a:r>
              <a:rPr lang="en-US" sz="656" i="1" dirty="0"/>
              <a:t>not </a:t>
            </a:r>
            <a:r>
              <a:rPr lang="en-US" sz="656" dirty="0"/>
              <a:t>our primary criterion for choosing collaborations or systems to confederate. Thus we negotiate our way through gaps and bridges with care…</a:t>
            </a:r>
          </a:p>
        </p:txBody>
      </p:sp>
      <p:sp>
        <p:nvSpPr>
          <p:cNvPr id="122" name="TextBox 121"/>
          <p:cNvSpPr txBox="1"/>
          <p:nvPr/>
        </p:nvSpPr>
        <p:spPr>
          <a:xfrm>
            <a:off x="784215" y="4467258"/>
            <a:ext cx="1533260" cy="1505284"/>
          </a:xfrm>
          <a:prstGeom prst="rect">
            <a:avLst/>
          </a:prstGeom>
          <a:noFill/>
        </p:spPr>
        <p:txBody>
          <a:bodyPr wrap="square" rtlCol="0">
            <a:spAutoFit/>
          </a:bodyPr>
          <a:lstStyle/>
          <a:p>
            <a:r>
              <a:rPr lang="en-US" sz="656" b="1" dirty="0"/>
              <a:t>An important ESSI goal…</a:t>
            </a:r>
          </a:p>
          <a:p>
            <a:r>
              <a:rPr lang="en-US" sz="656" dirty="0"/>
              <a:t>…is to build internal consistency and connectivity between Microsoft Research Connections and the Computational Science Lab at MSR Cambridge. Here we show an example: Enabling a scientist to easily get a visual representation of climate data (from MSRC’s </a:t>
            </a:r>
            <a:r>
              <a:rPr lang="en-US" sz="656" b="1" i="1" dirty="0" err="1"/>
              <a:t>FetchClimate</a:t>
            </a:r>
            <a:r>
              <a:rPr lang="en-US" sz="656" b="1" i="1" dirty="0"/>
              <a:t> </a:t>
            </a:r>
            <a:r>
              <a:rPr lang="en-US" sz="656" dirty="0"/>
              <a:t>service) in the Worldwide Telescope app (from MRC). This happens via Layerscape ‘glue’: A button built in to the Excel Add In for WWT.</a:t>
            </a:r>
          </a:p>
        </p:txBody>
      </p:sp>
      <p:sp>
        <p:nvSpPr>
          <p:cNvPr id="123" name="TextBox 122"/>
          <p:cNvSpPr txBox="1"/>
          <p:nvPr/>
        </p:nvSpPr>
        <p:spPr>
          <a:xfrm>
            <a:off x="6227877" y="3561176"/>
            <a:ext cx="1970998" cy="395108"/>
          </a:xfrm>
          <a:prstGeom prst="rect">
            <a:avLst/>
          </a:prstGeom>
          <a:noFill/>
        </p:spPr>
        <p:txBody>
          <a:bodyPr wrap="square" rtlCol="0">
            <a:spAutoFit/>
          </a:bodyPr>
          <a:lstStyle/>
          <a:p>
            <a:pPr algn="ctr"/>
            <a:r>
              <a:rPr lang="en-US" sz="656" b="1" dirty="0"/>
              <a:t>Layerscape# </a:t>
            </a:r>
            <a:r>
              <a:rPr lang="en-US" sz="656" dirty="0"/>
              <a:t>(pronounced Layerscape-sharp) is the next version of Layerscape, acting as a cloud-map for ESSI.</a:t>
            </a:r>
          </a:p>
        </p:txBody>
      </p:sp>
      <p:sp>
        <p:nvSpPr>
          <p:cNvPr id="20" name="Left Brace 19"/>
          <p:cNvSpPr/>
          <p:nvPr/>
        </p:nvSpPr>
        <p:spPr>
          <a:xfrm>
            <a:off x="6132601" y="5131948"/>
            <a:ext cx="101230" cy="62773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563"/>
          </a:p>
        </p:txBody>
      </p:sp>
      <p:sp>
        <p:nvSpPr>
          <p:cNvPr id="124" name="TextBox 123"/>
          <p:cNvSpPr txBox="1"/>
          <p:nvPr/>
        </p:nvSpPr>
        <p:spPr>
          <a:xfrm>
            <a:off x="5462700" y="5382254"/>
            <a:ext cx="696697" cy="294183"/>
          </a:xfrm>
          <a:prstGeom prst="rect">
            <a:avLst/>
          </a:prstGeom>
          <a:noFill/>
        </p:spPr>
        <p:txBody>
          <a:bodyPr wrap="square" rtlCol="0">
            <a:spAutoFit/>
          </a:bodyPr>
          <a:lstStyle/>
          <a:p>
            <a:r>
              <a:rPr lang="en-US" sz="656" b="1" dirty="0"/>
              <a:t>(a bit of sociology)</a:t>
            </a:r>
            <a:endParaRPr lang="en-US" sz="656" dirty="0"/>
          </a:p>
        </p:txBody>
      </p:sp>
    </p:spTree>
    <p:extLst>
      <p:ext uri="{BB962C8B-B14F-4D97-AF65-F5344CB8AC3E}">
        <p14:creationId xmlns:p14="http://schemas.microsoft.com/office/powerpoint/2010/main" val="341934421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Layerscape</a:t>
            </a:r>
            <a:r>
              <a:rPr lang="en-US" dirty="0" smtClean="0"/>
              <a:t> Resources</a:t>
            </a:r>
            <a:endParaRPr lang="en-US" dirty="0"/>
          </a:p>
        </p:txBody>
      </p:sp>
      <p:sp>
        <p:nvSpPr>
          <p:cNvPr id="5" name="Text Placeholder 4"/>
          <p:cNvSpPr>
            <a:spLocks noGrp="1"/>
          </p:cNvSpPr>
          <p:nvPr>
            <p:ph type="body" sz="quarter" idx="10"/>
          </p:nvPr>
        </p:nvSpPr>
        <p:spPr>
          <a:xfrm>
            <a:off x="389436" y="1957956"/>
            <a:ext cx="8363938" cy="2655264"/>
          </a:xfrm>
        </p:spPr>
        <p:txBody>
          <a:bodyPr/>
          <a:lstStyle/>
          <a:p>
            <a:pPr fontAlgn="base"/>
            <a:r>
              <a:rPr lang="en-US" b="1" dirty="0">
                <a:hlinkClick r:id="rId2" tooltip="Worldwide Telescope home page"/>
              </a:rPr>
              <a:t>Worldwide Telescope </a:t>
            </a:r>
            <a:r>
              <a:rPr lang="en-US" dirty="0"/>
              <a:t> The universe in your computer!</a:t>
            </a:r>
          </a:p>
          <a:p>
            <a:pPr fontAlgn="base"/>
            <a:r>
              <a:rPr lang="en-US" b="1" dirty="0">
                <a:hlinkClick r:id="rId3" tooltip="Get started"/>
              </a:rPr>
              <a:t>Get Started</a:t>
            </a:r>
            <a:r>
              <a:rPr lang="en-US" dirty="0"/>
              <a:t> (research/education visualization)</a:t>
            </a:r>
          </a:p>
          <a:p>
            <a:pPr fontAlgn="base"/>
            <a:r>
              <a:rPr lang="en-US" b="1" dirty="0">
                <a:hlinkClick r:id="rId4" tooltip="Learn More"/>
              </a:rPr>
              <a:t>Learn More</a:t>
            </a:r>
            <a:r>
              <a:rPr lang="en-US" dirty="0"/>
              <a:t> (tools/resources guide page)</a:t>
            </a:r>
          </a:p>
          <a:p>
            <a:pPr fontAlgn="base"/>
            <a:r>
              <a:rPr lang="en-US" b="1" dirty="0">
                <a:solidFill>
                  <a:schemeClr val="accent2"/>
                </a:solidFill>
              </a:rPr>
              <a:t>VISUALIZE. EXPLORE. DISCOVER.</a:t>
            </a:r>
          </a:p>
          <a:p>
            <a:endParaRPr lang="en-US" dirty="0"/>
          </a:p>
        </p:txBody>
      </p:sp>
    </p:spTree>
    <p:extLst>
      <p:ext uri="{BB962C8B-B14F-4D97-AF65-F5344CB8AC3E}">
        <p14:creationId xmlns:p14="http://schemas.microsoft.com/office/powerpoint/2010/main" val="35275457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7531" y="2714601"/>
            <a:ext cx="8368939" cy="1777666"/>
          </a:xfrm>
        </p:spPr>
        <p:txBody>
          <a:bodyPr/>
          <a:lstStyle/>
          <a:p>
            <a:r>
              <a:rPr lang="en-US" dirty="0" err="1" smtClean="0"/>
              <a:t>DataNitro</a:t>
            </a:r>
            <a:r>
              <a:rPr lang="en-US" dirty="0" smtClean="0"/>
              <a:t>: </a:t>
            </a:r>
            <a:r>
              <a:rPr lang="en-US" sz="3601" b="1" dirty="0"/>
              <a:t>Script Excel with Python</a:t>
            </a:r>
          </a:p>
          <a:p>
            <a:endParaRPr lang="en-US" dirty="0"/>
          </a:p>
        </p:txBody>
      </p:sp>
    </p:spTree>
    <p:extLst>
      <p:ext uri="{BB962C8B-B14F-4D97-AF65-F5344CB8AC3E}">
        <p14:creationId xmlns:p14="http://schemas.microsoft.com/office/powerpoint/2010/main" val="347013151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Python and Excel</a:t>
            </a:r>
            <a:endParaRPr lang="en-US" dirty="0"/>
          </a:p>
        </p:txBody>
      </p:sp>
      <p:pic>
        <p:nvPicPr>
          <p:cNvPr id="7" name="Picture 6"/>
          <p:cNvPicPr>
            <a:picLocks noChangeAspect="1"/>
          </p:cNvPicPr>
          <p:nvPr/>
        </p:nvPicPr>
        <p:blipFill>
          <a:blip r:embed="rId3"/>
          <a:stretch>
            <a:fillRect/>
          </a:stretch>
        </p:blipFill>
        <p:spPr>
          <a:xfrm>
            <a:off x="389436" y="2158033"/>
            <a:ext cx="8363939" cy="2118913"/>
          </a:xfrm>
          <a:prstGeom prst="rect">
            <a:avLst/>
          </a:prstGeom>
        </p:spPr>
      </p:pic>
    </p:spTree>
    <p:extLst>
      <p:ext uri="{BB962C8B-B14F-4D97-AF65-F5344CB8AC3E}">
        <p14:creationId xmlns:p14="http://schemas.microsoft.com/office/powerpoint/2010/main" val="25446320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sz="quarter" idx="10"/>
          </p:nvPr>
        </p:nvSpPr>
        <p:spPr>
          <a:xfrm>
            <a:off x="389436" y="1942713"/>
            <a:ext cx="8363938" cy="3873881"/>
          </a:xfrm>
        </p:spPr>
        <p:txBody>
          <a:bodyPr/>
          <a:lstStyle/>
          <a:p>
            <a:r>
              <a:rPr lang="en-US" dirty="0"/>
              <a:t>Power Query: </a:t>
            </a:r>
            <a:r>
              <a:rPr lang="en-US" dirty="0" smtClean="0"/>
              <a:t/>
            </a:r>
            <a:br>
              <a:rPr lang="en-US" dirty="0" smtClean="0"/>
            </a:br>
            <a:r>
              <a:rPr lang="en-US" dirty="0" smtClean="0">
                <a:hlinkClick r:id="rId2"/>
              </a:rPr>
              <a:t>http</a:t>
            </a:r>
            <a:r>
              <a:rPr lang="en-US" dirty="0">
                <a:hlinkClick r:id="rId2"/>
              </a:rPr>
              <a:t>://</a:t>
            </a:r>
            <a:r>
              <a:rPr lang="en-US" dirty="0" smtClean="0">
                <a:hlinkClick r:id="rId2"/>
              </a:rPr>
              <a:t>www.microsoft.com/en-us/download/confirmation.aspx?id=39379</a:t>
            </a:r>
            <a:endParaRPr lang="en-US" dirty="0" smtClean="0"/>
          </a:p>
          <a:p>
            <a:r>
              <a:rPr lang="en-US" dirty="0" smtClean="0"/>
              <a:t/>
            </a:r>
            <a:br>
              <a:rPr lang="en-US" dirty="0" smtClean="0"/>
            </a:br>
            <a:r>
              <a:rPr lang="en-US" dirty="0" smtClean="0"/>
              <a:t>Power </a:t>
            </a:r>
            <a:r>
              <a:rPr lang="en-US" dirty="0"/>
              <a:t>Map: </a:t>
            </a:r>
            <a:r>
              <a:rPr lang="en-US" dirty="0" smtClean="0"/>
              <a:t/>
            </a:r>
            <a:br>
              <a:rPr lang="en-US" dirty="0" smtClean="0"/>
            </a:br>
            <a:r>
              <a:rPr lang="en-US" dirty="0" smtClean="0">
                <a:hlinkClick r:id="rId3"/>
              </a:rPr>
              <a:t>http</a:t>
            </a:r>
            <a:r>
              <a:rPr lang="en-US" dirty="0">
                <a:hlinkClick r:id="rId3"/>
              </a:rPr>
              <a:t>://</a:t>
            </a:r>
            <a:r>
              <a:rPr lang="en-US" dirty="0" smtClean="0">
                <a:hlinkClick r:id="rId3"/>
              </a:rPr>
              <a:t>www.microsoft.com/en-us/download/details.aspx?id=38395</a:t>
            </a:r>
            <a:endParaRPr lang="en-US" dirty="0" smtClean="0"/>
          </a:p>
          <a:p>
            <a:endParaRPr lang="en-US" dirty="0" smtClean="0"/>
          </a:p>
        </p:txBody>
      </p:sp>
    </p:spTree>
    <p:extLst>
      <p:ext uri="{BB962C8B-B14F-4D97-AF65-F5344CB8AC3E}">
        <p14:creationId xmlns:p14="http://schemas.microsoft.com/office/powerpoint/2010/main" val="38818696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390526" y="1943099"/>
            <a:ext cx="8361760" cy="3103670"/>
          </a:xfrm>
        </p:spPr>
        <p:txBody>
          <a:bodyPr/>
          <a:lstStyle/>
          <a:p>
            <a:r>
              <a:rPr lang="en-US" sz="2700" dirty="0"/>
              <a:t>Learning objectives – what we have learned:</a:t>
            </a:r>
          </a:p>
          <a:p>
            <a:pPr marL="430992" indent="-428611">
              <a:buFont typeface="Arial" pitchFamily="34" charset="0"/>
              <a:buChar char="•"/>
            </a:pPr>
            <a:r>
              <a:rPr lang="en-US" sz="2101" dirty="0"/>
              <a:t>Designing data analysis services that can be viewed from Excel or the browser</a:t>
            </a:r>
          </a:p>
          <a:p>
            <a:pPr marL="1373028" lvl="2" indent="-428611">
              <a:buFont typeface="Arial" pitchFamily="34" charset="0"/>
              <a:buChar char="•"/>
            </a:pPr>
            <a:r>
              <a:rPr lang="en-US" dirty="0" smtClean="0">
                <a:latin typeface="Segoe UI Light" panose="020B0502040204020203" pitchFamily="34" charset="0"/>
                <a:cs typeface="Segoe UI Light" panose="020B0502040204020203" pitchFamily="34" charset="0"/>
              </a:rPr>
              <a:t>Power Pivot – analytics</a:t>
            </a:r>
          </a:p>
          <a:p>
            <a:pPr marL="1373028" lvl="2" indent="-428611">
              <a:buFont typeface="Arial" pitchFamily="34" charset="0"/>
              <a:buChar char="•"/>
            </a:pPr>
            <a:r>
              <a:rPr lang="en-US" dirty="0">
                <a:latin typeface="Segoe UI Light" panose="020B0502040204020203" pitchFamily="34" charset="0"/>
                <a:cs typeface="Segoe UI Light" panose="020B0502040204020203" pitchFamily="34" charset="0"/>
              </a:rPr>
              <a:t>Power </a:t>
            </a:r>
            <a:r>
              <a:rPr lang="en-US" dirty="0" smtClean="0">
                <a:latin typeface="Segoe UI Light" panose="020B0502040204020203" pitchFamily="34" charset="0"/>
                <a:cs typeface="Segoe UI Light" panose="020B0502040204020203" pitchFamily="34" charset="0"/>
              </a:rPr>
              <a:t>Map – geospatial</a:t>
            </a:r>
            <a:endParaRPr lang="en-US" dirty="0">
              <a:latin typeface="Segoe UI Light" panose="020B0502040204020203" pitchFamily="34" charset="0"/>
              <a:cs typeface="Segoe UI Light" panose="020B0502040204020203" pitchFamily="34" charset="0"/>
            </a:endParaRPr>
          </a:p>
          <a:p>
            <a:pPr marL="1373028" lvl="2" indent="-428611">
              <a:buFont typeface="Arial" pitchFamily="34" charset="0"/>
              <a:buChar char="•"/>
            </a:pPr>
            <a:r>
              <a:rPr lang="en-US" dirty="0" smtClean="0">
                <a:latin typeface="Segoe UI Light" panose="020B0502040204020203" pitchFamily="34" charset="0"/>
                <a:cs typeface="Segoe UI Light" panose="020B0502040204020203" pitchFamily="34" charset="0"/>
              </a:rPr>
              <a:t>Power View – visualization </a:t>
            </a:r>
          </a:p>
          <a:p>
            <a:pPr marL="1373028" lvl="2" indent="-428611">
              <a:buFont typeface="Arial" pitchFamily="34" charset="0"/>
              <a:buChar char="•"/>
            </a:pPr>
            <a:r>
              <a:rPr lang="en-US" dirty="0" smtClean="0">
                <a:latin typeface="Segoe UI Light" panose="020B0502040204020203" pitchFamily="34" charset="0"/>
                <a:cs typeface="Segoe UI Light" panose="020B0502040204020203" pitchFamily="34" charset="0"/>
              </a:rPr>
              <a:t>Power Query </a:t>
            </a:r>
            <a:r>
              <a:rPr lang="en-US" dirty="0">
                <a:latin typeface="Segoe UI Light" panose="020B0502040204020203" pitchFamily="34" charset="0"/>
                <a:cs typeface="Segoe UI Light" panose="020B0502040204020203" pitchFamily="34" charset="0"/>
              </a:rPr>
              <a:t>–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373028" lvl="2" indent="-428611">
              <a:buFont typeface="Arial" pitchFamily="34" charset="0"/>
              <a:buChar char="•"/>
            </a:pPr>
            <a:r>
              <a:rPr lang="en-US" dirty="0" smtClean="0">
                <a:latin typeface="Segoe UI Light" panose="020B0502040204020203" pitchFamily="34" charset="0"/>
                <a:cs typeface="Segoe UI Light" panose="020B0502040204020203" pitchFamily="34" charset="0"/>
              </a:rPr>
              <a:t>Others</a:t>
            </a:r>
          </a:p>
          <a:p>
            <a:pPr marL="944417" lvl="2" indent="0">
              <a:buNone/>
            </a:pPr>
            <a:endParaRPr lang="en-US" sz="2101" dirty="0"/>
          </a:p>
          <a:p>
            <a:pPr marL="430992" indent="-428611">
              <a:buFont typeface="Arial" panose="020B0604020202020204" pitchFamily="34" charset="0"/>
              <a:buChar char="•"/>
            </a:pPr>
            <a:r>
              <a:rPr lang="en-US" sz="2100" dirty="0"/>
              <a:t>Examples of when this is useful for research scientists</a:t>
            </a:r>
          </a:p>
        </p:txBody>
      </p:sp>
    </p:spTree>
    <p:extLst>
      <p:ext uri="{BB962C8B-B14F-4D97-AF65-F5344CB8AC3E}">
        <p14:creationId xmlns:p14="http://schemas.microsoft.com/office/powerpoint/2010/main" val="316245904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3388" y="3234143"/>
            <a:ext cx="1827366" cy="389720"/>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42" tIns="33621" rIns="67242" bIns="33621" numCol="1" anchor="t" anchorCtr="0" compatLnSpc="1">
              <a:prstTxWarp prst="textNoShape">
                <a:avLst/>
              </a:prstTxWarp>
            </a:bodyPr>
            <a:lstStyle/>
            <a:p>
              <a:endParaRPr lang="en-US" sz="1764"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2" tIns="33621" rIns="67242" bIns="33621" numCol="1" anchor="t" anchorCtr="0" compatLnSpc="1">
              <a:prstTxWarp prst="textNoShape">
                <a:avLst/>
              </a:prstTxWarp>
            </a:bodyPr>
            <a:lstStyle/>
            <a:p>
              <a:endParaRPr lang="en-US" sz="1764"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2" tIns="33621" rIns="67242" bIns="33621" numCol="1" anchor="t" anchorCtr="0" compatLnSpc="1">
              <a:prstTxWarp prst="textNoShape">
                <a:avLst/>
              </a:prstTxWarp>
            </a:bodyPr>
            <a:lstStyle/>
            <a:p>
              <a:endParaRPr lang="en-US" sz="1764"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2" tIns="33621" rIns="67242" bIns="33621" numCol="1" anchor="t" anchorCtr="0" compatLnSpc="1">
              <a:prstTxWarp prst="textNoShape">
                <a:avLst/>
              </a:prstTxWarp>
            </a:bodyPr>
            <a:lstStyle/>
            <a:p>
              <a:endParaRPr lang="en-US" sz="1764"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2" tIns="33621" rIns="67242" bIns="33621" numCol="1" anchor="t" anchorCtr="0" compatLnSpc="1">
              <a:prstTxWarp prst="textNoShape">
                <a:avLst/>
              </a:prstTxWarp>
            </a:bodyPr>
            <a:lstStyle/>
            <a:p>
              <a:endParaRPr lang="en-US" sz="1764" dirty="0"/>
            </a:p>
          </p:txBody>
        </p:sp>
      </p:grpSp>
      <p:sp>
        <p:nvSpPr>
          <p:cNvPr id="3" name="Text Box 3"/>
          <p:cNvSpPr txBox="1">
            <a:spLocks noChangeArrowheads="1"/>
          </p:cNvSpPr>
          <p:nvPr/>
        </p:nvSpPr>
        <p:spPr bwMode="blackWhite">
          <a:xfrm>
            <a:off x="1145470" y="3875255"/>
            <a:ext cx="6695356" cy="540439"/>
          </a:xfrm>
          <a:prstGeom prst="rect">
            <a:avLst/>
          </a:prstGeom>
          <a:noFill/>
          <a:ln w="12700">
            <a:noFill/>
            <a:miter lim="800000"/>
            <a:headEnd type="none" w="sm" len="sm"/>
            <a:tailEnd type="none" w="sm" len="sm"/>
          </a:ln>
          <a:effectLst/>
        </p:spPr>
        <p:txBody>
          <a:bodyPr vert="horz" wrap="square" lIns="134482" tIns="107586" rIns="134482" bIns="107586" numCol="1" anchor="t" anchorCtr="0" compatLnSpc="1">
            <a:prstTxWarp prst="textNoShape">
              <a:avLst/>
            </a:prstTxWarp>
            <a:spAutoFit/>
          </a:bodyPr>
          <a:lstStyle/>
          <a:p>
            <a:pPr defTabSz="685560" eaLnBrk="0" hangingPunct="0"/>
            <a:r>
              <a:rPr lang="en-US" sz="525"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685560"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31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2730419" y="2865386"/>
            <a:ext cx="6669613" cy="1893211"/>
          </a:xfrm>
        </p:spPr>
        <p:txBody>
          <a:bodyPr/>
          <a:lstStyle/>
          <a:p>
            <a:r>
              <a:rPr lang="en-US" sz="2701" dirty="0"/>
              <a:t>Excel Power Tools (Pivot, Map, View, Query)</a:t>
            </a:r>
          </a:p>
          <a:p>
            <a:r>
              <a:rPr lang="en-US" sz="2701" dirty="0" err="1"/>
              <a:t>LayerScape</a:t>
            </a:r>
            <a:r>
              <a:rPr lang="en-US" sz="2701" dirty="0"/>
              <a:t> – MSR Visualization Tool</a:t>
            </a:r>
          </a:p>
          <a:p>
            <a:r>
              <a:rPr lang="en-US" sz="2701" dirty="0"/>
              <a:t>Data Nitro – Python + Excel</a:t>
            </a:r>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5159" y="2122736"/>
            <a:ext cx="6953685" cy="3100170"/>
            <a:chOff x="1031857" y="1925394"/>
            <a:chExt cx="8187459" cy="3674965"/>
          </a:xfrm>
        </p:grpSpPr>
        <p:sp>
          <p:nvSpPr>
            <p:cNvPr id="11" name="Rectangle 10"/>
            <p:cNvSpPr/>
            <p:nvPr/>
          </p:nvSpPr>
          <p:spPr bwMode="auto">
            <a:xfrm>
              <a:off x="1031857" y="1925394"/>
              <a:ext cx="1878374" cy="18155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b" anchorCtr="0" forceAA="0" compatLnSpc="1">
              <a:prstTxWarp prst="textNoShape">
                <a:avLst/>
              </a:prstTxWarp>
              <a:noAutofit/>
            </a:bodyPr>
            <a:lstStyle/>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err="1">
                  <a:gradFill>
                    <a:gsLst>
                      <a:gs pos="0">
                        <a:srgbClr val="FFFFFF"/>
                      </a:gs>
                      <a:gs pos="100000">
                        <a:srgbClr val="FFFFFF"/>
                      </a:gs>
                    </a:gsLst>
                    <a:lin ang="5400000" scaled="0"/>
                  </a:gradFill>
                  <a:ea typeface="Segoe UI" pitchFamily="34" charset="0"/>
                  <a:cs typeface="Segoe UI" pitchFamily="34" charset="0"/>
                </a:rPr>
                <a:t>PowerPivot</a:t>
              </a: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(Excel)</a:t>
              </a:r>
            </a:p>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Self-Service Analytics</a:t>
              </a:r>
            </a:p>
          </p:txBody>
        </p:sp>
        <p:grpSp>
          <p:nvGrpSpPr>
            <p:cNvPr id="19" name="Group 18"/>
            <p:cNvGrpSpPr/>
            <p:nvPr/>
          </p:nvGrpSpPr>
          <p:grpSpPr>
            <a:xfrm>
              <a:off x="7344604" y="3936068"/>
              <a:ext cx="1874712" cy="1664289"/>
              <a:chOff x="14930228" y="6605643"/>
              <a:chExt cx="3864969" cy="3864967"/>
            </a:xfrm>
          </p:grpSpPr>
          <p:sp>
            <p:nvSpPr>
              <p:cNvPr id="20" name="Rectangle 19"/>
              <p:cNvSpPr/>
              <p:nvPr/>
            </p:nvSpPr>
            <p:spPr bwMode="auto">
              <a:xfrm>
                <a:off x="14930228" y="6605643"/>
                <a:ext cx="3864969" cy="3864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b" anchorCtr="0" forceAA="0" compatLnSpc="1">
                <a:prstTxWarp prst="textNoShape">
                  <a:avLst/>
                </a:prstTxWarp>
                <a:noAutofit/>
              </a:bodyPr>
              <a:lstStyle/>
              <a:p>
                <a:pPr defTabSz="685729" fontAlgn="base">
                  <a:spcBef>
                    <a:spcPct val="0"/>
                  </a:spcBef>
                  <a:spcAft>
                    <a:spcPct val="0"/>
                  </a:spcAft>
                </a:pPr>
                <a:r>
                  <a:rPr lang="en-US" sz="18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Microsoft Distribution of </a:t>
                </a:r>
                <a:r>
                  <a:rPr lang="en-US" sz="1800" b="1"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Hadoop</a:t>
                </a:r>
                <a:endParaRPr lang="en-US" sz="18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21" name="Picture 20" descr="C:\Users\Justin\Desktop\_Work_in_Progress\_MS\1444\hadoop 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55358" y="6721260"/>
                <a:ext cx="1934113" cy="145020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p:cNvSpPr/>
            <p:nvPr/>
          </p:nvSpPr>
          <p:spPr bwMode="auto">
            <a:xfrm>
              <a:off x="3115168" y="3936068"/>
              <a:ext cx="1874712" cy="16642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b" anchorCtr="0" forceAA="0" compatLnSpc="1">
              <a:prstTxWarp prst="textNoShape">
                <a:avLst/>
              </a:prstTxWarp>
              <a:noAutofit/>
            </a:bodyPr>
            <a:lstStyle/>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err="1">
                  <a:gradFill>
                    <a:gsLst>
                      <a:gs pos="0">
                        <a:srgbClr val="FFFFFF"/>
                      </a:gs>
                      <a:gs pos="100000">
                        <a:srgbClr val="FFFFFF"/>
                      </a:gs>
                    </a:gsLst>
                    <a:lin ang="5400000" scaled="0"/>
                  </a:gradFill>
                  <a:ea typeface="Segoe UI" pitchFamily="34" charset="0"/>
                  <a:cs typeface="Segoe UI" pitchFamily="34" charset="0"/>
                </a:rPr>
                <a:t>PowerView</a:t>
              </a: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(Excel2013)</a:t>
              </a:r>
            </a:p>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Data Visualization</a:t>
              </a:r>
            </a:p>
          </p:txBody>
        </p:sp>
      </p:grpSp>
      <p:sp>
        <p:nvSpPr>
          <p:cNvPr id="13" name="Rectangle 12"/>
          <p:cNvSpPr/>
          <p:nvPr/>
        </p:nvSpPr>
        <p:spPr bwMode="auto">
          <a:xfrm>
            <a:off x="2254534" y="2114834"/>
            <a:ext cx="1592210" cy="1539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b" anchorCtr="0" forceAA="0" compatLnSpc="1">
            <a:prstTxWarp prst="textNoShape">
              <a:avLst/>
            </a:prstTxWarp>
            <a:noAutofit/>
          </a:bodyPr>
          <a:lstStyle/>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a:gradFill>
                  <a:gsLst>
                    <a:gs pos="0">
                      <a:srgbClr val="FFFFFF"/>
                    </a:gs>
                    <a:gs pos="100000">
                      <a:srgbClr val="FFFFFF"/>
                    </a:gs>
                  </a:gsLst>
                  <a:lin ang="5400000" scaled="0"/>
                </a:gradFill>
                <a:latin typeface="Segoe UI" pitchFamily="34" charset="0"/>
                <a:ea typeface="Segoe UI" pitchFamily="34" charset="0"/>
                <a:cs typeface="Segoe UI" pitchFamily="34" charset="0"/>
              </a:rPr>
              <a:t>Power Query</a:t>
            </a:r>
          </a:p>
          <a:p>
            <a:pPr defTabSz="685729" fontAlgn="base">
              <a:spcBef>
                <a:spcPct val="0"/>
              </a:spcBef>
              <a:spcAft>
                <a:spcPct val="0"/>
              </a:spcAft>
            </a:pPr>
            <a:r>
              <a:rPr lang="en-US" sz="1800" dirty="0">
                <a:solidFill>
                  <a:schemeClr val="bg1"/>
                </a:solidFill>
                <a:latin typeface="Segoe UI" pitchFamily="34" charset="0"/>
                <a:ea typeface="Segoe UI" pitchFamily="34" charset="0"/>
                <a:cs typeface="Segoe UI" pitchFamily="34" charset="0"/>
              </a:rPr>
              <a:t>(New)</a:t>
            </a:r>
          </a:p>
          <a:p>
            <a:pPr defTabSz="685729" fontAlgn="base">
              <a:spcBef>
                <a:spcPct val="0"/>
              </a:spcBef>
              <a:spcAft>
                <a:spcPct val="0"/>
              </a:spcAft>
            </a:pPr>
            <a:r>
              <a:rPr lang="en-US" sz="1350" dirty="0"/>
              <a:t>self-service data discovery, query, transformation and </a:t>
            </a:r>
            <a:r>
              <a:rPr lang="en-US" sz="1350" dirty="0" err="1"/>
              <a:t>mashup</a:t>
            </a:r>
            <a:endParaRPr lang="en-US" sz="15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4019087" y="3818926"/>
            <a:ext cx="1592210" cy="14039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b" anchorCtr="0" forceAA="0" compatLnSpc="1">
            <a:prstTxWarp prst="textNoShape">
              <a:avLst/>
            </a:prstTxWarp>
            <a:noAutofit/>
          </a:bodyPr>
          <a:lstStyle/>
          <a:p>
            <a:pPr defTabSz="685729" fontAlgn="base">
              <a:spcBef>
                <a:spcPct val="0"/>
              </a:spcBef>
              <a:spcAft>
                <a:spcPct val="0"/>
              </a:spcAft>
            </a:pPr>
            <a:r>
              <a:rPr lang="en-US" sz="1800" dirty="0" err="1">
                <a:gradFill>
                  <a:gsLst>
                    <a:gs pos="0">
                      <a:srgbClr val="FFFFFF"/>
                    </a:gs>
                    <a:gs pos="100000">
                      <a:srgbClr val="FFFFFF"/>
                    </a:gs>
                  </a:gsLst>
                  <a:lin ang="5400000" scaled="0"/>
                </a:gradFill>
                <a:ea typeface="Segoe UI" pitchFamily="34" charset="0"/>
                <a:cs typeface="Segoe UI" pitchFamily="34" charset="0"/>
              </a:rPr>
              <a:t>PowerMap</a:t>
            </a: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(New)</a:t>
            </a:r>
          </a:p>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Data Visualization</a:t>
            </a:r>
          </a:p>
        </p:txBody>
      </p:sp>
      <p:sp>
        <p:nvSpPr>
          <p:cNvPr id="15" name="Rectangle 14"/>
          <p:cNvSpPr/>
          <p:nvPr/>
        </p:nvSpPr>
        <p:spPr bwMode="auto">
          <a:xfrm>
            <a:off x="4019087" y="2111337"/>
            <a:ext cx="1592210" cy="15315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b" anchorCtr="0" forceAA="0" compatLnSpc="1">
            <a:prstTxWarp prst="textNoShape">
              <a:avLst/>
            </a:prstTxWarp>
            <a:noAutofit/>
          </a:bodyPr>
          <a:lstStyle/>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Data Market Place</a:t>
            </a:r>
          </a:p>
        </p:txBody>
      </p:sp>
      <p:sp>
        <p:nvSpPr>
          <p:cNvPr id="16" name="Rectangle 15"/>
          <p:cNvSpPr/>
          <p:nvPr/>
        </p:nvSpPr>
        <p:spPr bwMode="auto">
          <a:xfrm>
            <a:off x="5825003" y="2122736"/>
            <a:ext cx="1595320" cy="1520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b" anchorCtr="0" forceAA="0" compatLnSpc="1">
            <a:prstTxWarp prst="textNoShape">
              <a:avLst/>
            </a:prstTxWarp>
            <a:noAutofit/>
          </a:bodyPr>
          <a:lstStyle/>
          <a:p>
            <a:pPr defTabSz="685729"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Excel on HPC Cluster</a:t>
            </a:r>
          </a:p>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85159" y="3818923"/>
            <a:ext cx="1595320" cy="1403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b" anchorCtr="0" forceAA="0" compatLnSpc="1">
            <a:prstTxWarp prst="textNoShape">
              <a:avLst/>
            </a:prstTxWarp>
            <a:noAutofit/>
          </a:bodyPr>
          <a:lstStyle/>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err="1">
                <a:gradFill>
                  <a:gsLst>
                    <a:gs pos="0">
                      <a:srgbClr val="FFFFFF"/>
                    </a:gs>
                    <a:gs pos="100000">
                      <a:srgbClr val="FFFFFF"/>
                    </a:gs>
                  </a:gsLst>
                  <a:lin ang="5400000" scaled="0"/>
                </a:gradFill>
                <a:ea typeface="Segoe UI" pitchFamily="34" charset="0"/>
                <a:cs typeface="Segoe UI" pitchFamily="34" charset="0"/>
              </a:rPr>
              <a:t>StreamInsight</a:t>
            </a: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a:p>
            <a:pPr defTabSz="685729"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Complex Event Processing</a:t>
            </a:r>
          </a:p>
        </p:txBody>
      </p:sp>
      <p:sp>
        <p:nvSpPr>
          <p:cNvPr id="18" name="Title 3"/>
          <p:cNvSpPr txBox="1">
            <a:spLocks/>
          </p:cNvSpPr>
          <p:nvPr/>
        </p:nvSpPr>
        <p:spPr>
          <a:xfrm>
            <a:off x="389436" y="1287553"/>
            <a:ext cx="8363938" cy="561069"/>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sz="3601" dirty="0"/>
              <a:t>Big Data Tools</a:t>
            </a:r>
          </a:p>
        </p:txBody>
      </p:sp>
    </p:spTree>
    <p:extLst>
      <p:ext uri="{BB962C8B-B14F-4D97-AF65-F5344CB8AC3E}">
        <p14:creationId xmlns:p14="http://schemas.microsoft.com/office/powerpoint/2010/main" val="271960640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90622" y="2121896"/>
            <a:ext cx="8022140" cy="3879524"/>
          </a:xfrm>
        </p:spPr>
        <p:txBody>
          <a:bodyPr/>
          <a:lstStyle/>
          <a:p>
            <a:pPr>
              <a:spcBef>
                <a:spcPts val="0"/>
              </a:spcBef>
            </a:pPr>
            <a:r>
              <a:rPr lang="en-GB" sz="2101" dirty="0"/>
              <a:t>Create compelling self-service “business intelligence” (BI) solutions - </a:t>
            </a:r>
            <a:r>
              <a:rPr lang="en-US" sz="2101" dirty="0"/>
              <a:t> transform raw data into meaningful and useful information</a:t>
            </a:r>
            <a:endParaRPr lang="en-GB" sz="2101" dirty="0"/>
          </a:p>
          <a:p>
            <a:pPr>
              <a:spcBef>
                <a:spcPts val="0"/>
              </a:spcBef>
            </a:pPr>
            <a:r>
              <a:rPr lang="en-GB" sz="2101" dirty="0"/>
              <a:t/>
            </a:r>
            <a:br>
              <a:rPr lang="en-GB" sz="2101" dirty="0"/>
            </a:br>
            <a:r>
              <a:rPr lang="en-GB" sz="2101" dirty="0"/>
              <a:t>Using Familiar Excel Interface</a:t>
            </a:r>
          </a:p>
          <a:p>
            <a:pPr>
              <a:spcBef>
                <a:spcPts val="0"/>
              </a:spcBef>
            </a:pPr>
            <a:endParaRPr lang="en-US" sz="2101" b="1" dirty="0"/>
          </a:p>
          <a:p>
            <a:pPr marL="428739" indent="-428739">
              <a:spcBef>
                <a:spcPts val="0"/>
              </a:spcBef>
              <a:buFont typeface="Arial" pitchFamily="34" charset="0"/>
              <a:buChar char="•"/>
            </a:pPr>
            <a:r>
              <a:rPr lang="en-US" sz="2101" dirty="0"/>
              <a:t>BI Semantic Model</a:t>
            </a:r>
          </a:p>
          <a:p>
            <a:pPr marL="428739" indent="-428739">
              <a:spcBef>
                <a:spcPts val="0"/>
              </a:spcBef>
              <a:buFont typeface="Arial" pitchFamily="34" charset="0"/>
              <a:buChar char="•"/>
            </a:pPr>
            <a:r>
              <a:rPr lang="en-US" sz="2101" dirty="0"/>
              <a:t>In memory compressed column store</a:t>
            </a:r>
          </a:p>
          <a:p>
            <a:pPr marL="428739" indent="-428739">
              <a:spcBef>
                <a:spcPts val="0"/>
              </a:spcBef>
              <a:buFont typeface="Arial" pitchFamily="34" charset="0"/>
              <a:buChar char="•"/>
            </a:pPr>
            <a:r>
              <a:rPr lang="en-US" sz="2101" dirty="0"/>
              <a:t>Sophisticated Time Intelligence</a:t>
            </a:r>
          </a:p>
          <a:p>
            <a:pPr marL="428739" indent="-428739">
              <a:spcBef>
                <a:spcPts val="0"/>
              </a:spcBef>
              <a:buFont typeface="Arial" pitchFamily="34" charset="0"/>
              <a:buChar char="•"/>
            </a:pPr>
            <a:r>
              <a:rPr lang="en-US" sz="2101" dirty="0" err="1"/>
              <a:t>Mashups</a:t>
            </a:r>
            <a:r>
              <a:rPr lang="en-US" sz="2101" dirty="0"/>
              <a:t/>
            </a:r>
            <a:br>
              <a:rPr lang="en-US" sz="2101" dirty="0"/>
            </a:br>
            <a:endParaRPr lang="en-US" sz="2101" dirty="0"/>
          </a:p>
          <a:p>
            <a:pPr marL="428739" indent="-428739">
              <a:spcBef>
                <a:spcPts val="0"/>
              </a:spcBef>
              <a:buFont typeface="Arial" pitchFamily="34" charset="0"/>
              <a:buChar char="•"/>
            </a:pPr>
            <a:r>
              <a:rPr lang="en-US" sz="2101" dirty="0"/>
              <a:t>Research scientists can benefit too</a:t>
            </a:r>
          </a:p>
          <a:p>
            <a:pPr>
              <a:spcBef>
                <a:spcPts val="0"/>
              </a:spcBef>
            </a:pPr>
            <a:endParaRPr lang="en-US" sz="2101" dirty="0"/>
          </a:p>
        </p:txBody>
      </p:sp>
      <p:sp>
        <p:nvSpPr>
          <p:cNvPr id="2" name="Title 1"/>
          <p:cNvSpPr>
            <a:spLocks noGrp="1"/>
          </p:cNvSpPr>
          <p:nvPr>
            <p:ph type="title" idx="4294967295"/>
          </p:nvPr>
        </p:nvSpPr>
        <p:spPr>
          <a:xfrm>
            <a:off x="290622" y="1050703"/>
            <a:ext cx="8363938" cy="560930"/>
          </a:xfrm>
        </p:spPr>
        <p:txBody>
          <a:bodyPr/>
          <a:lstStyle/>
          <a:p>
            <a:r>
              <a:rPr lang="en-US" dirty="0" smtClean="0">
                <a:solidFill>
                  <a:schemeClr val="bg1"/>
                </a:solidFill>
              </a:rPr>
              <a:t>What is PowerPivot?</a:t>
            </a:r>
            <a:endParaRPr lang="en-US" dirty="0">
              <a:solidFill>
                <a:schemeClr val="bg1"/>
              </a:solidFill>
            </a:endParaRPr>
          </a:p>
        </p:txBody>
      </p:sp>
      <p:pic>
        <p:nvPicPr>
          <p:cNvPr id="4" name="Picture 4" descr="C:\User Data\SQLBI\NewTemplate\Deck Gemini\3DArt\empower2.png"/>
          <p:cNvPicPr>
            <a:picLocks noChangeAspect="1" noChangeArrowheads="1"/>
          </p:cNvPicPr>
          <p:nvPr/>
        </p:nvPicPr>
        <p:blipFill>
          <a:blip r:embed="rId3" cstate="print"/>
          <a:stretch>
            <a:fillRect/>
          </a:stretch>
        </p:blipFill>
        <p:spPr bwMode="auto">
          <a:xfrm>
            <a:off x="5257801" y="3497478"/>
            <a:ext cx="3738137" cy="2275283"/>
          </a:xfrm>
          <a:prstGeom prst="rect">
            <a:avLst/>
          </a:prstGeom>
          <a:noFill/>
          <a:ln w="9525">
            <a:noFill/>
            <a:miter lim="800000"/>
            <a:headEnd/>
            <a:tailEnd/>
          </a:ln>
        </p:spPr>
      </p:pic>
    </p:spTree>
    <p:extLst>
      <p:ext uri="{BB962C8B-B14F-4D97-AF65-F5344CB8AC3E}">
        <p14:creationId xmlns:p14="http://schemas.microsoft.com/office/powerpoint/2010/main" val="21757216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6575" y="1017357"/>
            <a:ext cx="8363938" cy="560930"/>
          </a:xfrm>
        </p:spPr>
        <p:txBody>
          <a:bodyPr/>
          <a:lstStyle/>
          <a:p>
            <a:r>
              <a:rPr lang="en-US" dirty="0" smtClean="0">
                <a:solidFill>
                  <a:schemeClr val="bg1"/>
                </a:solidFill>
              </a:rPr>
              <a:t>PowerPivot Versions</a:t>
            </a:r>
            <a:endParaRPr lang="en-US"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77852"/>
            <a:ext cx="7954713" cy="39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8148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0724" y="2829889"/>
            <a:ext cx="6278339" cy="1662378"/>
          </a:xfrm>
        </p:spPr>
        <p:txBody>
          <a:bodyPr/>
          <a:lstStyle/>
          <a:p>
            <a:pPr lvl="0"/>
            <a:r>
              <a:rPr lang="en-US" sz="3601" dirty="0"/>
              <a:t>Power View is an interactive data exploration and visual presentation experience</a:t>
            </a:r>
          </a:p>
        </p:txBody>
      </p:sp>
      <p:sp>
        <p:nvSpPr>
          <p:cNvPr id="2" name="Title 1"/>
          <p:cNvSpPr>
            <a:spLocks noGrp="1"/>
          </p:cNvSpPr>
          <p:nvPr>
            <p:ph type="title" idx="4294967295"/>
          </p:nvPr>
        </p:nvSpPr>
        <p:spPr>
          <a:xfrm>
            <a:off x="188091" y="1050703"/>
            <a:ext cx="8363938" cy="560930"/>
          </a:xfrm>
        </p:spPr>
        <p:txBody>
          <a:bodyPr/>
          <a:lstStyle/>
          <a:p>
            <a:r>
              <a:rPr lang="en-US" dirty="0" smtClean="0">
                <a:solidFill>
                  <a:schemeClr val="bg1"/>
                </a:solidFill>
              </a:rPr>
              <a:t>What is Power View?</a:t>
            </a:r>
            <a:endParaRPr lang="en-US" dirty="0">
              <a:solidFill>
                <a:schemeClr val="bg1"/>
              </a:solidFill>
            </a:endParaRPr>
          </a:p>
        </p:txBody>
      </p:sp>
    </p:spTree>
    <p:extLst>
      <p:ext uri="{BB962C8B-B14F-4D97-AF65-F5344CB8AC3E}">
        <p14:creationId xmlns:p14="http://schemas.microsoft.com/office/powerpoint/2010/main" val="8476480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5956" y="1028075"/>
            <a:ext cx="8363938" cy="560931"/>
          </a:xfrm>
        </p:spPr>
        <p:txBody>
          <a:bodyPr/>
          <a:lstStyle/>
          <a:p>
            <a:r>
              <a:rPr lang="en-US" dirty="0" smtClean="0">
                <a:solidFill>
                  <a:schemeClr val="bg1"/>
                </a:solidFill>
              </a:rPr>
              <a:t>SharePoint Architecture</a:t>
            </a:r>
            <a:endParaRPr lang="en-US" dirty="0">
              <a:solidFill>
                <a:schemeClr val="bg1"/>
              </a:solidFill>
            </a:endParaRPr>
          </a:p>
        </p:txBody>
      </p:sp>
      <p:pic>
        <p:nvPicPr>
          <p:cNvPr id="1026" name="Picture 2" descr="http://www.dreamstime.com/msn-people-icon-2-largethumb384820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66" b="95703" l="9825" r="89825"/>
                    </a14:imgEffect>
                  </a14:imgLayer>
                </a14:imgProps>
              </a:ext>
              <a:ext uri="{28A0092B-C50C-407E-A947-70E740481C1C}">
                <a14:useLocalDpi xmlns:a14="http://schemas.microsoft.com/office/drawing/2010/main" val="0"/>
              </a:ext>
            </a:extLst>
          </a:blip>
          <a:srcRect/>
          <a:stretch>
            <a:fillRect/>
          </a:stretch>
        </p:blipFill>
        <p:spPr bwMode="auto">
          <a:xfrm>
            <a:off x="350207" y="2027405"/>
            <a:ext cx="1185279" cy="7973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1 Awareness\Events\Convergence\Graphics\Rectangle_LtBlue_small.png"/>
          <p:cNvPicPr>
            <a:picLocks noChangeAspect="1" noChangeArrowheads="1"/>
          </p:cNvPicPr>
          <p:nvPr/>
        </p:nvPicPr>
        <p:blipFill>
          <a:blip r:embed="rId5">
            <a:lum contrast="50000"/>
          </a:blip>
          <a:srcRect/>
          <a:stretch>
            <a:fillRect/>
          </a:stretch>
        </p:blipFill>
        <p:spPr bwMode="auto">
          <a:xfrm>
            <a:off x="1349432" y="2004967"/>
            <a:ext cx="5674572" cy="3877311"/>
          </a:xfrm>
          <a:prstGeom prst="rect">
            <a:avLst/>
          </a:prstGeom>
          <a:noFill/>
          <a:ln w="9525">
            <a:noFill/>
            <a:miter lim="800000"/>
            <a:headEnd/>
            <a:tailEnd/>
          </a:ln>
        </p:spPr>
      </p:pic>
      <p:pic>
        <p:nvPicPr>
          <p:cNvPr id="9"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4394835" y="2558144"/>
            <a:ext cx="2311118" cy="2939198"/>
          </a:xfrm>
          <a:prstGeom prst="rect">
            <a:avLst/>
          </a:prstGeom>
          <a:noFill/>
          <a:ln w="25400">
            <a:noFill/>
            <a:miter lim="800000"/>
            <a:headEnd/>
            <a:tailEnd/>
          </a:ln>
        </p:spPr>
      </p:pic>
      <p:sp>
        <p:nvSpPr>
          <p:cNvPr id="12" name="Rounded Rectangle 11"/>
          <p:cNvSpPr/>
          <p:nvPr/>
        </p:nvSpPr>
        <p:spPr bwMode="auto">
          <a:xfrm>
            <a:off x="4946363" y="3015019"/>
            <a:ext cx="1432791" cy="447992"/>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68595" tIns="34297" rIns="68595" bIns="34297" anchor="ctr"/>
          <a:lstStyle/>
          <a:p>
            <a:pPr algn="ctr" defTabSz="685757">
              <a:defRPr/>
            </a:pPr>
            <a:r>
              <a:rPr lang="en-US" sz="1050" dirty="0">
                <a:solidFill>
                  <a:schemeClr val="bg1"/>
                </a:solidFill>
              </a:rPr>
              <a:t>RS Shared Service</a:t>
            </a:r>
          </a:p>
        </p:txBody>
      </p:sp>
      <p:sp>
        <p:nvSpPr>
          <p:cNvPr id="14" name="Rectangle 13"/>
          <p:cNvSpPr>
            <a:spLocks noChangeArrowheads="1"/>
          </p:cNvSpPr>
          <p:nvPr/>
        </p:nvSpPr>
        <p:spPr bwMode="auto">
          <a:xfrm>
            <a:off x="2721487" y="2141591"/>
            <a:ext cx="3435750" cy="238187"/>
          </a:xfrm>
          <a:prstGeom prst="rect">
            <a:avLst/>
          </a:prstGeom>
          <a:noFill/>
          <a:ln w="19050" cap="flat" cmpd="sng" algn="ctr">
            <a:noFill/>
            <a:prstDash val="solid"/>
            <a:miter lim="800000"/>
            <a:headEnd type="none" w="med" len="med"/>
            <a:tailEnd type="none" w="med" len="med"/>
          </a:ln>
          <a:effectLst/>
        </p:spPr>
        <p:txBody>
          <a:bodyPr wrap="none" lIns="68595" tIns="34297" rIns="68595" bIns="34297"/>
          <a:lstStyle/>
          <a:p>
            <a:pPr algn="ctr">
              <a:defRPr/>
            </a:pPr>
            <a:r>
              <a:rPr lang="en-US" sz="1275" dirty="0">
                <a:solidFill>
                  <a:schemeClr val="bg1"/>
                </a:solidFill>
              </a:rPr>
              <a:t>SharePoint Farm</a:t>
            </a:r>
          </a:p>
        </p:txBody>
      </p:sp>
      <p:sp>
        <p:nvSpPr>
          <p:cNvPr id="15" name="Rectangle 14"/>
          <p:cNvSpPr>
            <a:spLocks noChangeArrowheads="1"/>
          </p:cNvSpPr>
          <p:nvPr/>
        </p:nvSpPr>
        <p:spPr bwMode="auto">
          <a:xfrm>
            <a:off x="40783" y="3232430"/>
            <a:ext cx="1664906" cy="354782"/>
          </a:xfrm>
          <a:prstGeom prst="rect">
            <a:avLst/>
          </a:prstGeom>
          <a:noFill/>
          <a:ln w="9525" cap="flat" cmpd="sng" algn="ctr">
            <a:noFill/>
            <a:prstDash val="solid"/>
            <a:miter lim="800000"/>
            <a:headEnd type="none" w="med" len="med"/>
            <a:tailEnd type="none" w="med" len="med"/>
          </a:ln>
          <a:effectLst/>
        </p:spPr>
        <p:txBody>
          <a:bodyPr wrap="none" lIns="68595" tIns="34297" rIns="68595" bIns="34297" anchor="ctr"/>
          <a:lstStyle/>
          <a:p>
            <a:pPr algn="ctr" eaLnBrk="0" hangingPunct="0">
              <a:defRPr/>
            </a:pPr>
            <a:r>
              <a:rPr lang="en-US" sz="1125" dirty="0">
                <a:solidFill>
                  <a:schemeClr val="bg1"/>
                </a:solidFill>
              </a:rPr>
              <a:t>Power View via Browser</a:t>
            </a:r>
          </a:p>
        </p:txBody>
      </p:sp>
      <p:sp>
        <p:nvSpPr>
          <p:cNvPr id="16" name="Rectangle 15"/>
          <p:cNvSpPr>
            <a:spLocks noChangeArrowheads="1"/>
          </p:cNvSpPr>
          <p:nvPr/>
        </p:nvSpPr>
        <p:spPr bwMode="auto">
          <a:xfrm>
            <a:off x="4971415" y="2644951"/>
            <a:ext cx="1432791" cy="342989"/>
          </a:xfrm>
          <a:prstGeom prst="rect">
            <a:avLst/>
          </a:prstGeom>
          <a:noFill/>
          <a:ln w="9525" cap="flat" cmpd="sng" algn="ctr">
            <a:noFill/>
            <a:prstDash val="solid"/>
            <a:miter lim="800000"/>
            <a:headEnd type="none" w="med" len="med"/>
            <a:tailEnd type="none" w="med" len="med"/>
          </a:ln>
          <a:effectLst/>
        </p:spPr>
        <p:txBody>
          <a:bodyPr wrap="none" lIns="68595" tIns="34297" rIns="68595" bIns="34297" anchor="ctr"/>
          <a:lstStyle/>
          <a:p>
            <a:pPr algn="ctr">
              <a:defRPr/>
            </a:pPr>
            <a:r>
              <a:rPr lang="en-US" sz="1050" dirty="0">
                <a:solidFill>
                  <a:schemeClr val="bg1"/>
                </a:solidFill>
              </a:rPr>
              <a:t>App Server</a:t>
            </a:r>
          </a:p>
        </p:txBody>
      </p:sp>
      <p:sp>
        <p:nvSpPr>
          <p:cNvPr id="17" name="Rectangle 16"/>
          <p:cNvSpPr>
            <a:spLocks noChangeArrowheads="1"/>
          </p:cNvSpPr>
          <p:nvPr/>
        </p:nvSpPr>
        <p:spPr bwMode="auto">
          <a:xfrm>
            <a:off x="7350995" y="5154353"/>
            <a:ext cx="1746530" cy="342989"/>
          </a:xfrm>
          <a:prstGeom prst="rect">
            <a:avLst/>
          </a:prstGeom>
          <a:noFill/>
          <a:ln w="9525" cap="flat" cmpd="sng" algn="ctr">
            <a:noFill/>
            <a:prstDash val="solid"/>
            <a:miter lim="800000"/>
            <a:headEnd type="none" w="med" len="med"/>
            <a:tailEnd type="none" w="med" len="med"/>
          </a:ln>
          <a:effectLst/>
        </p:spPr>
        <p:txBody>
          <a:bodyPr wrap="none" lIns="57163" tIns="28581" rIns="57163" bIns="28581" anchor="ctr"/>
          <a:lstStyle/>
          <a:p>
            <a:pPr algn="ctr">
              <a:defRPr/>
            </a:pPr>
            <a:r>
              <a:rPr lang="en-US" sz="975" dirty="0">
                <a:solidFill>
                  <a:schemeClr val="bg1"/>
                </a:solidFill>
              </a:rPr>
              <a:t>Data sources</a:t>
            </a:r>
          </a:p>
        </p:txBody>
      </p:sp>
      <p:sp>
        <p:nvSpPr>
          <p:cNvPr id="22" name="Rounded Rectangle 21"/>
          <p:cNvSpPr/>
          <p:nvPr/>
        </p:nvSpPr>
        <p:spPr bwMode="auto">
          <a:xfrm>
            <a:off x="4930836" y="4363320"/>
            <a:ext cx="1432791" cy="526504"/>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68595" tIns="34297" rIns="68595" bIns="34297" anchor="ctr"/>
          <a:lstStyle/>
          <a:p>
            <a:pPr algn="ctr" defTabSz="685757">
              <a:defRPr/>
            </a:pPr>
            <a:r>
              <a:rPr lang="en-US" sz="1050" dirty="0">
                <a:solidFill>
                  <a:schemeClr val="bg1"/>
                </a:solidFill>
              </a:rPr>
              <a:t>Analysis Services SP Integrated</a:t>
            </a:r>
          </a:p>
        </p:txBody>
      </p:sp>
      <p:sp>
        <p:nvSpPr>
          <p:cNvPr id="23" name="Rounded Rectangle 22"/>
          <p:cNvSpPr/>
          <p:nvPr/>
        </p:nvSpPr>
        <p:spPr bwMode="auto">
          <a:xfrm>
            <a:off x="4946363" y="3684243"/>
            <a:ext cx="1432791" cy="447992"/>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68595" tIns="34297" rIns="68595" bIns="34297" anchor="ctr"/>
          <a:lstStyle/>
          <a:p>
            <a:pPr algn="ctr" defTabSz="685757"/>
            <a:r>
              <a:rPr lang="en-US" sz="1050" dirty="0" err="1">
                <a:solidFill>
                  <a:schemeClr val="bg1"/>
                </a:solidFill>
              </a:rPr>
              <a:t>PowerPivot</a:t>
            </a:r>
            <a:endParaRPr lang="en-US" sz="1050" dirty="0">
              <a:solidFill>
                <a:schemeClr val="bg1"/>
              </a:solidFill>
            </a:endParaRPr>
          </a:p>
          <a:p>
            <a:pPr algn="ctr" defTabSz="685757"/>
            <a:r>
              <a:rPr lang="en-US" sz="1050" dirty="0">
                <a:solidFill>
                  <a:schemeClr val="bg1"/>
                </a:solidFill>
              </a:rPr>
              <a:t>System Service</a:t>
            </a:r>
          </a:p>
        </p:txBody>
      </p:sp>
      <p:sp>
        <p:nvSpPr>
          <p:cNvPr id="24" name="Flowchart: Direct Access Storage 23"/>
          <p:cNvSpPr/>
          <p:nvPr/>
        </p:nvSpPr>
        <p:spPr bwMode="auto">
          <a:xfrm rot="16200000">
            <a:off x="7672927" y="4696432"/>
            <a:ext cx="432170" cy="483673"/>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68595" tIns="34297" rIns="68595" bIns="34297" anchor="ctr"/>
          <a:lstStyle/>
          <a:p>
            <a:pPr algn="ctr" defTabSz="685757" eaLnBrk="0" hangingPunct="0">
              <a:lnSpc>
                <a:spcPct val="85000"/>
              </a:lnSpc>
              <a:defRPr/>
            </a:pPr>
            <a:endParaRPr lang="en-US" sz="1800" dirty="0">
              <a:solidFill>
                <a:schemeClr val="bg1"/>
              </a:solidFill>
            </a:endParaRPr>
          </a:p>
        </p:txBody>
      </p:sp>
      <p:sp>
        <p:nvSpPr>
          <p:cNvPr id="25" name="Flowchart: Direct Access Storage 24"/>
          <p:cNvSpPr/>
          <p:nvPr/>
        </p:nvSpPr>
        <p:spPr bwMode="auto">
          <a:xfrm rot="16200000">
            <a:off x="8250013" y="4696432"/>
            <a:ext cx="432170" cy="483673"/>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68595" tIns="34297" rIns="68595" bIns="34297" anchor="ctr"/>
          <a:lstStyle/>
          <a:p>
            <a:pPr algn="ctr" defTabSz="685757" eaLnBrk="0" hangingPunct="0">
              <a:lnSpc>
                <a:spcPct val="85000"/>
              </a:lnSpc>
              <a:defRPr/>
            </a:pPr>
            <a:endParaRPr lang="en-US" sz="1800" dirty="0">
              <a:solidFill>
                <a:schemeClr val="bg1"/>
              </a:solidFill>
            </a:endParaRPr>
          </a:p>
        </p:txBody>
      </p:sp>
      <p:sp>
        <p:nvSpPr>
          <p:cNvPr id="5" name="Cube 4"/>
          <p:cNvSpPr/>
          <p:nvPr/>
        </p:nvSpPr>
        <p:spPr bwMode="auto">
          <a:xfrm>
            <a:off x="7254820" y="3383454"/>
            <a:ext cx="969440" cy="630074"/>
          </a:xfrm>
          <a:prstGeom prst="cub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68595" tIns="34297" rIns="68595" bIns="34297" anchor="ctr"/>
          <a:lstStyle/>
          <a:p>
            <a:pPr algn="ctr" defTabSz="685757" eaLnBrk="0" hangingPunct="0">
              <a:lnSpc>
                <a:spcPct val="85000"/>
              </a:lnSpc>
            </a:pPr>
            <a:r>
              <a:rPr lang="en-US" sz="1050" dirty="0">
                <a:solidFill>
                  <a:schemeClr val="bg1"/>
                </a:solidFill>
              </a:rPr>
              <a:t>AS Server</a:t>
            </a:r>
          </a:p>
        </p:txBody>
      </p:sp>
      <p:sp>
        <p:nvSpPr>
          <p:cNvPr id="32" name="Up-Down Arrow 31"/>
          <p:cNvSpPr>
            <a:spLocks noChangeArrowheads="1"/>
          </p:cNvSpPr>
          <p:nvPr/>
        </p:nvSpPr>
        <p:spPr bwMode="auto">
          <a:xfrm rot="16200000">
            <a:off x="6636565" y="3369531"/>
            <a:ext cx="194110" cy="947403"/>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82317" tIns="41159" rIns="82317" bIns="41159" anchor="ctr"/>
          <a:lstStyle/>
          <a:p>
            <a:pPr algn="ctr" defTabSz="685757">
              <a:defRPr/>
            </a:pPr>
            <a:endParaRPr lang="en-US" sz="1800" dirty="0">
              <a:solidFill>
                <a:schemeClr val="bg1"/>
              </a:solidFill>
            </a:endParaRPr>
          </a:p>
        </p:txBody>
      </p:sp>
      <p:sp>
        <p:nvSpPr>
          <p:cNvPr id="33" name="Up-Down Arrow 32"/>
          <p:cNvSpPr>
            <a:spLocks noChangeArrowheads="1"/>
          </p:cNvSpPr>
          <p:nvPr/>
        </p:nvSpPr>
        <p:spPr bwMode="auto">
          <a:xfrm>
            <a:off x="7728658" y="4048805"/>
            <a:ext cx="168905" cy="602154"/>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82317" tIns="41159" rIns="82317" bIns="41159" anchor="ctr"/>
          <a:lstStyle/>
          <a:p>
            <a:pPr algn="ctr" defTabSz="685757">
              <a:defRPr/>
            </a:pPr>
            <a:endParaRPr lang="en-US" sz="1800" dirty="0">
              <a:solidFill>
                <a:schemeClr val="bg1"/>
              </a:solidFill>
            </a:endParaRPr>
          </a:p>
        </p:txBody>
      </p:sp>
      <p:sp>
        <p:nvSpPr>
          <p:cNvPr id="34" name="Up-Down Arrow 33"/>
          <p:cNvSpPr>
            <a:spLocks noChangeArrowheads="1"/>
          </p:cNvSpPr>
          <p:nvPr/>
        </p:nvSpPr>
        <p:spPr bwMode="auto">
          <a:xfrm>
            <a:off x="5578305" y="4112533"/>
            <a:ext cx="168905" cy="301077"/>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82317" tIns="41159" rIns="82317" bIns="41159" anchor="ctr"/>
          <a:lstStyle/>
          <a:p>
            <a:pPr algn="ctr" defTabSz="685757">
              <a:defRPr/>
            </a:pPr>
            <a:endParaRPr lang="en-US" sz="1800" dirty="0">
              <a:solidFill>
                <a:schemeClr val="bg1"/>
              </a:solidFill>
            </a:endParaRPr>
          </a:p>
        </p:txBody>
      </p:sp>
      <p:sp>
        <p:nvSpPr>
          <p:cNvPr id="38" name="Up-Down Arrow 37"/>
          <p:cNvSpPr>
            <a:spLocks noChangeArrowheads="1"/>
          </p:cNvSpPr>
          <p:nvPr/>
        </p:nvSpPr>
        <p:spPr bwMode="auto">
          <a:xfrm>
            <a:off x="5578305" y="3425086"/>
            <a:ext cx="168905" cy="301077"/>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82317" tIns="41159" rIns="82317" bIns="41159" anchor="ctr"/>
          <a:lstStyle/>
          <a:p>
            <a:pPr algn="ctr" defTabSz="685757">
              <a:defRPr/>
            </a:pPr>
            <a:endParaRPr lang="en-US" sz="1800" dirty="0">
              <a:solidFill>
                <a:schemeClr val="bg1"/>
              </a:solidFill>
            </a:endParaRPr>
          </a:p>
        </p:txBody>
      </p:sp>
      <p:pic>
        <p:nvPicPr>
          <p:cNvPr id="26"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2157388" y="2644952"/>
            <a:ext cx="2023208" cy="2419921"/>
          </a:xfrm>
          <a:prstGeom prst="rect">
            <a:avLst/>
          </a:prstGeom>
          <a:noFill/>
          <a:ln w="25400">
            <a:noFill/>
            <a:miter lim="800000"/>
            <a:headEnd/>
            <a:tailEnd/>
          </a:ln>
        </p:spPr>
      </p:pic>
      <p:sp>
        <p:nvSpPr>
          <p:cNvPr id="36" name="Up-Down Arrow 35"/>
          <p:cNvSpPr>
            <a:spLocks noChangeArrowheads="1"/>
          </p:cNvSpPr>
          <p:nvPr/>
        </p:nvSpPr>
        <p:spPr bwMode="auto">
          <a:xfrm rot="16200000">
            <a:off x="4267872" y="2955482"/>
            <a:ext cx="181092" cy="67485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82317" tIns="41159" rIns="82317" bIns="41159" anchor="ctr"/>
          <a:lstStyle/>
          <a:p>
            <a:pPr algn="ctr" defTabSz="685757">
              <a:defRPr/>
            </a:pPr>
            <a:endParaRPr lang="en-US" sz="1800" dirty="0">
              <a:solidFill>
                <a:schemeClr val="bg1"/>
              </a:solidFill>
            </a:endParaRPr>
          </a:p>
        </p:txBody>
      </p:sp>
      <p:sp>
        <p:nvSpPr>
          <p:cNvPr id="28" name="Up-Down Arrow 27"/>
          <p:cNvSpPr>
            <a:spLocks noChangeArrowheads="1"/>
          </p:cNvSpPr>
          <p:nvPr/>
        </p:nvSpPr>
        <p:spPr bwMode="auto">
          <a:xfrm rot="16200000">
            <a:off x="1720324" y="2651957"/>
            <a:ext cx="181091" cy="94619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82317" tIns="41159" rIns="82317" bIns="41159" anchor="ctr"/>
          <a:lstStyle/>
          <a:p>
            <a:pPr algn="ctr" defTabSz="685757">
              <a:defRPr/>
            </a:pPr>
            <a:endParaRPr lang="en-US" sz="1800" dirty="0">
              <a:solidFill>
                <a:schemeClr val="bg1"/>
              </a:solidFill>
            </a:endParaRPr>
          </a:p>
        </p:txBody>
      </p:sp>
      <p:sp>
        <p:nvSpPr>
          <p:cNvPr id="27" name="Rectangle 26"/>
          <p:cNvSpPr>
            <a:spLocks noChangeArrowheads="1"/>
          </p:cNvSpPr>
          <p:nvPr/>
        </p:nvSpPr>
        <p:spPr bwMode="auto">
          <a:xfrm>
            <a:off x="2547389" y="2677031"/>
            <a:ext cx="1432791" cy="342989"/>
          </a:xfrm>
          <a:prstGeom prst="rect">
            <a:avLst/>
          </a:prstGeom>
          <a:noFill/>
          <a:ln w="9525" cap="flat" cmpd="sng" algn="ctr">
            <a:noFill/>
            <a:prstDash val="solid"/>
            <a:miter lim="800000"/>
            <a:headEnd type="none" w="med" len="med"/>
            <a:tailEnd type="none" w="med" len="med"/>
          </a:ln>
          <a:effectLst/>
        </p:spPr>
        <p:txBody>
          <a:bodyPr wrap="none" lIns="68595" tIns="34297" rIns="68595" bIns="34297" anchor="ctr"/>
          <a:lstStyle/>
          <a:p>
            <a:pPr algn="ctr">
              <a:defRPr/>
            </a:pPr>
            <a:r>
              <a:rPr lang="en-US" sz="1050" dirty="0">
                <a:solidFill>
                  <a:schemeClr val="bg1"/>
                </a:solidFill>
              </a:rPr>
              <a:t>Web Front End</a:t>
            </a:r>
          </a:p>
        </p:txBody>
      </p:sp>
      <p:sp>
        <p:nvSpPr>
          <p:cNvPr id="10" name="Rounded Rectangle 9"/>
          <p:cNvSpPr/>
          <p:nvPr/>
        </p:nvSpPr>
        <p:spPr bwMode="auto">
          <a:xfrm>
            <a:off x="2702160" y="3040688"/>
            <a:ext cx="1188901" cy="719100"/>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68595" tIns="34297" rIns="68595" bIns="34297" anchor="ctr"/>
          <a:lstStyle/>
          <a:p>
            <a:pPr algn="ctr" defTabSz="685757">
              <a:defRPr/>
            </a:pPr>
            <a:r>
              <a:rPr lang="en-US" sz="1050" dirty="0">
                <a:solidFill>
                  <a:schemeClr val="bg1"/>
                </a:solidFill>
              </a:rPr>
              <a:t>SSRS </a:t>
            </a:r>
            <a:r>
              <a:rPr lang="en-US" sz="1050" dirty="0" err="1">
                <a:solidFill>
                  <a:schemeClr val="bg1"/>
                </a:solidFill>
              </a:rPr>
              <a:t>Addin</a:t>
            </a:r>
            <a:r>
              <a:rPr lang="en-US" sz="1050" dirty="0">
                <a:solidFill>
                  <a:schemeClr val="bg1"/>
                </a:solidFill>
              </a:rPr>
              <a:t> for SharePoint</a:t>
            </a:r>
          </a:p>
        </p:txBody>
      </p: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501" y="2897494"/>
            <a:ext cx="587906" cy="441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2588200" y="3965620"/>
            <a:ext cx="1432791" cy="447992"/>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68595" tIns="34297" rIns="68595" bIns="34297" anchor="ctr"/>
          <a:lstStyle/>
          <a:p>
            <a:pPr algn="ctr" defTabSz="685757"/>
            <a:r>
              <a:rPr lang="en-US" sz="1050" dirty="0" err="1">
                <a:solidFill>
                  <a:schemeClr val="bg1"/>
                </a:solidFill>
              </a:rPr>
              <a:t>PowerPivot</a:t>
            </a:r>
            <a:endParaRPr lang="en-US" sz="1050" dirty="0">
              <a:solidFill>
                <a:schemeClr val="bg1"/>
              </a:solidFill>
            </a:endParaRPr>
          </a:p>
          <a:p>
            <a:pPr algn="ctr" defTabSz="685757"/>
            <a:r>
              <a:rPr lang="en-US" sz="1050" dirty="0">
                <a:solidFill>
                  <a:schemeClr val="bg1"/>
                </a:solidFill>
              </a:rPr>
              <a:t>Web Service</a:t>
            </a:r>
          </a:p>
        </p:txBody>
      </p:sp>
      <p:pic>
        <p:nvPicPr>
          <p:cNvPr id="31" name="Rectangle 6173"/>
          <p:cNvPicPr>
            <a:picLocks noChangeAspect="1"/>
          </p:cNvPicPr>
          <p:nvPr/>
        </p:nvPicPr>
        <p:blipFill>
          <a:blip r:embed="rId7" cstate="print">
            <a:duotone>
              <a:schemeClr val="accent3">
                <a:shade val="45000"/>
                <a:satMod val="135000"/>
              </a:schemeClr>
              <a:prstClr val="white"/>
            </a:duotone>
          </a:blip>
          <a:srcRect/>
          <a:stretch>
            <a:fillRect/>
          </a:stretch>
        </p:blipFill>
        <p:spPr bwMode="auto">
          <a:xfrm>
            <a:off x="490636" y="4621082"/>
            <a:ext cx="216558" cy="342989"/>
          </a:xfrm>
          <a:prstGeom prst="rect">
            <a:avLst/>
          </a:prstGeom>
          <a:noFill/>
          <a:ln w="9525">
            <a:noFill/>
            <a:miter lim="800000"/>
            <a:headEnd/>
            <a:tailEnd/>
          </a:ln>
        </p:spPr>
      </p:pic>
      <p:pic>
        <p:nvPicPr>
          <p:cNvPr id="35" name="Picture 34" descr="Excel2007_ProductIcon.png"/>
          <p:cNvPicPr>
            <a:picLocks noChangeAspect="1"/>
          </p:cNvPicPr>
          <p:nvPr/>
        </p:nvPicPr>
        <p:blipFill>
          <a:blip r:embed="rId8" cstate="print"/>
          <a:stretch>
            <a:fillRect/>
          </a:stretch>
        </p:blipFill>
        <p:spPr>
          <a:xfrm>
            <a:off x="607082" y="4621996"/>
            <a:ext cx="348178" cy="252865"/>
          </a:xfrm>
          <a:prstGeom prst="rect">
            <a:avLst/>
          </a:prstGeom>
        </p:spPr>
      </p:pic>
      <p:sp>
        <p:nvSpPr>
          <p:cNvPr id="37" name="Rectangle 36"/>
          <p:cNvSpPr>
            <a:spLocks noChangeArrowheads="1"/>
          </p:cNvSpPr>
          <p:nvPr/>
        </p:nvSpPr>
        <p:spPr bwMode="auto">
          <a:xfrm>
            <a:off x="1" y="4967386"/>
            <a:ext cx="1664906" cy="354782"/>
          </a:xfrm>
          <a:prstGeom prst="rect">
            <a:avLst/>
          </a:prstGeom>
          <a:noFill/>
          <a:ln w="9525" cap="flat" cmpd="sng" algn="ctr">
            <a:noFill/>
            <a:prstDash val="solid"/>
            <a:miter lim="800000"/>
            <a:headEnd type="none" w="med" len="med"/>
            <a:tailEnd type="none" w="med" len="med"/>
          </a:ln>
          <a:effectLst/>
        </p:spPr>
        <p:txBody>
          <a:bodyPr wrap="none" lIns="68595" tIns="34297" rIns="68595" bIns="34297" anchor="ctr"/>
          <a:lstStyle/>
          <a:p>
            <a:pPr algn="ctr" eaLnBrk="0" hangingPunct="0">
              <a:defRPr/>
            </a:pPr>
            <a:r>
              <a:rPr lang="en-US" sz="1125" dirty="0">
                <a:solidFill>
                  <a:schemeClr val="bg1"/>
                </a:solidFill>
              </a:rPr>
              <a:t>Excel </a:t>
            </a:r>
            <a:r>
              <a:rPr lang="en-US" sz="1125" dirty="0" err="1">
                <a:solidFill>
                  <a:schemeClr val="bg1"/>
                </a:solidFill>
              </a:rPr>
              <a:t>PowerPivot</a:t>
            </a:r>
            <a:r>
              <a:rPr lang="en-US" sz="1125" dirty="0">
                <a:solidFill>
                  <a:schemeClr val="bg1"/>
                </a:solidFill>
              </a:rPr>
              <a:t> </a:t>
            </a:r>
          </a:p>
          <a:p>
            <a:pPr algn="ctr" eaLnBrk="0" hangingPunct="0">
              <a:defRPr/>
            </a:pPr>
            <a:r>
              <a:rPr lang="en-US" sz="1125" dirty="0">
                <a:solidFill>
                  <a:schemeClr val="bg1"/>
                </a:solidFill>
              </a:rPr>
              <a:t>Model</a:t>
            </a:r>
          </a:p>
        </p:txBody>
      </p:sp>
      <p:sp>
        <p:nvSpPr>
          <p:cNvPr id="39" name="Up-Down Arrow 38"/>
          <p:cNvSpPr>
            <a:spLocks noChangeArrowheads="1"/>
          </p:cNvSpPr>
          <p:nvPr/>
        </p:nvSpPr>
        <p:spPr bwMode="auto">
          <a:xfrm rot="16200000">
            <a:off x="1347033" y="4388410"/>
            <a:ext cx="181091" cy="821739"/>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82317" tIns="41159" rIns="82317" bIns="41159" anchor="ctr"/>
          <a:lstStyle/>
          <a:p>
            <a:pPr algn="ctr" defTabSz="685757">
              <a:defRPr/>
            </a:pPr>
            <a:endParaRPr lang="en-US" sz="1800" dirty="0">
              <a:solidFill>
                <a:schemeClr val="bg1"/>
              </a:solidFill>
            </a:endParaRP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17816" y="2193039"/>
            <a:ext cx="910081" cy="344984"/>
          </a:xfrm>
          <a:prstGeom prst="rect">
            <a:avLst/>
          </a:prstGeom>
        </p:spPr>
      </p:pic>
      <p:sp>
        <p:nvSpPr>
          <p:cNvPr id="42" name="Rectangle 41"/>
          <p:cNvSpPr>
            <a:spLocks noChangeArrowheads="1"/>
          </p:cNvSpPr>
          <p:nvPr/>
        </p:nvSpPr>
        <p:spPr bwMode="auto">
          <a:xfrm>
            <a:off x="6869120" y="2541618"/>
            <a:ext cx="1664906" cy="354782"/>
          </a:xfrm>
          <a:prstGeom prst="rect">
            <a:avLst/>
          </a:prstGeom>
          <a:noFill/>
          <a:ln w="9525" cap="flat" cmpd="sng" algn="ctr">
            <a:noFill/>
            <a:prstDash val="solid"/>
            <a:miter lim="800000"/>
            <a:headEnd type="none" w="med" len="med"/>
            <a:tailEnd type="none" w="med" len="med"/>
          </a:ln>
          <a:effectLst/>
        </p:spPr>
        <p:txBody>
          <a:bodyPr wrap="none" lIns="68595" tIns="34297" rIns="68595" bIns="34297" anchor="ctr"/>
          <a:lstStyle/>
          <a:p>
            <a:pPr algn="ctr" eaLnBrk="0" hangingPunct="0">
              <a:defRPr/>
            </a:pPr>
            <a:r>
              <a:rPr lang="en-US" sz="1125" dirty="0">
                <a:solidFill>
                  <a:schemeClr val="bg1"/>
                </a:solidFill>
              </a:rPr>
              <a:t>SQL Server BIDS</a:t>
            </a:r>
          </a:p>
          <a:p>
            <a:pPr algn="ctr" eaLnBrk="0" hangingPunct="0">
              <a:defRPr/>
            </a:pPr>
            <a:r>
              <a:rPr lang="en-US" sz="1125" dirty="0">
                <a:solidFill>
                  <a:schemeClr val="bg1"/>
                </a:solidFill>
              </a:rPr>
              <a:t>BISM Model</a:t>
            </a:r>
          </a:p>
        </p:txBody>
      </p:sp>
      <p:sp>
        <p:nvSpPr>
          <p:cNvPr id="43" name="Up-Down Arrow 42"/>
          <p:cNvSpPr>
            <a:spLocks noChangeArrowheads="1"/>
          </p:cNvSpPr>
          <p:nvPr/>
        </p:nvSpPr>
        <p:spPr bwMode="auto">
          <a:xfrm>
            <a:off x="7655088" y="2896400"/>
            <a:ext cx="168905" cy="439185"/>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82317" tIns="41159" rIns="82317" bIns="41159" anchor="ctr"/>
          <a:lstStyle/>
          <a:p>
            <a:pPr algn="ctr" defTabSz="685757">
              <a:defRPr/>
            </a:pPr>
            <a:endParaRPr lang="en-US" sz="1800" dirty="0">
              <a:solidFill>
                <a:schemeClr val="bg1"/>
              </a:solidFill>
            </a:endParaRPr>
          </a:p>
        </p:txBody>
      </p:sp>
    </p:spTree>
    <p:extLst>
      <p:ext uri="{BB962C8B-B14F-4D97-AF65-F5344CB8AC3E}">
        <p14:creationId xmlns:p14="http://schemas.microsoft.com/office/powerpoint/2010/main" val="2259993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4" y="1085240"/>
            <a:ext cx="9395553" cy="2221262"/>
          </a:xfrm>
          <a:prstGeom prst="rect">
            <a:avLst/>
          </a:prstGeom>
        </p:spPr>
      </p:pic>
      <p:sp>
        <p:nvSpPr>
          <p:cNvPr id="112" name="Rounded Rectangle 111"/>
          <p:cNvSpPr/>
          <p:nvPr/>
        </p:nvSpPr>
        <p:spPr bwMode="auto">
          <a:xfrm>
            <a:off x="1382487" y="3275033"/>
            <a:ext cx="6379028" cy="1997059"/>
          </a:xfrm>
          <a:prstGeom prst="roundRect">
            <a:avLst>
              <a:gd name="adj" fmla="val 11007"/>
            </a:avLst>
          </a:prstGeom>
          <a:gradFill flip="none" rotWithShape="1">
            <a:gsLst>
              <a:gs pos="0">
                <a:schemeClr val="tx1">
                  <a:alpha val="31000"/>
                </a:schemeClr>
              </a:gs>
              <a:gs pos="52000">
                <a:schemeClr val="tx1">
                  <a:alpha val="15000"/>
                </a:schemeClr>
              </a:gs>
              <a:gs pos="100000">
                <a:schemeClr val="bg1">
                  <a:alpha val="7000"/>
                </a:schemeClr>
              </a:gs>
            </a:gsLst>
            <a:lin ang="16200000" scaled="0"/>
            <a:tileRect/>
          </a:gradFill>
          <a:ln w="12700" cap="flat" cmpd="sng" algn="ctr">
            <a:gradFill>
              <a:gsLst>
                <a:gs pos="0">
                  <a:srgbClr val="FFFFFF">
                    <a:alpha val="33000"/>
                  </a:srgbClr>
                </a:gs>
                <a:gs pos="50000">
                  <a:srgbClr val="FFFFFF">
                    <a:alpha val="0"/>
                  </a:srgbClr>
                </a:gs>
                <a:gs pos="100000">
                  <a:schemeClr val="accent1">
                    <a:alpha val="41000"/>
                  </a:schemeClr>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4291" tIns="34291" rIns="41150" bIns="30867" numCol="1" rtlCol="0" anchor="ctr" anchorCtr="1" compatLnSpc="1">
            <a:prstTxWarp prst="textNoShape">
              <a:avLst/>
            </a:prstTxWarp>
          </a:bodyPr>
          <a:lstStyle/>
          <a:p>
            <a:pPr marL="170406" lvl="1" indent="-170406" algn="ctr" defTabSz="685802" fontAlgn="base">
              <a:lnSpc>
                <a:spcPct val="90000"/>
              </a:lnSpc>
              <a:spcBef>
                <a:spcPts val="473"/>
              </a:spcBef>
              <a:spcAft>
                <a:spcPts val="1215"/>
              </a:spcAft>
              <a:buClr>
                <a:srgbClr val="FFFF99"/>
              </a:buClr>
              <a:buSzPct val="120000"/>
              <a:buBlip>
                <a:blip r:embed="rId4"/>
              </a:buBlip>
              <a:tabLst>
                <a:tab pos="385299" algn="l"/>
              </a:tabLst>
              <a:defRPr/>
            </a:pPr>
            <a:endParaRPr lang="en-US" altLang="zh-CN" sz="2401" i="1" dirty="0">
              <a:solidFill>
                <a:schemeClr val="tx2"/>
              </a:solidFill>
              <a:latin typeface="Segoe" pitchFamily="34" charset="0"/>
            </a:endParaRPr>
          </a:p>
        </p:txBody>
      </p:sp>
      <p:sp>
        <p:nvSpPr>
          <p:cNvPr id="113" name="Rectangle 112"/>
          <p:cNvSpPr/>
          <p:nvPr/>
        </p:nvSpPr>
        <p:spPr bwMode="auto">
          <a:xfrm>
            <a:off x="-26125" y="2471013"/>
            <a:ext cx="9222377" cy="2370201"/>
          </a:xfrm>
          <a:custGeom>
            <a:avLst/>
            <a:gdLst>
              <a:gd name="connsiteX0" fmla="*/ 0 w 9144000"/>
              <a:gd name="connsiteY0" fmla="*/ 0 h 3586348"/>
              <a:gd name="connsiteX1" fmla="*/ 9144000 w 9144000"/>
              <a:gd name="connsiteY1" fmla="*/ 0 h 3586348"/>
              <a:gd name="connsiteX2" fmla="*/ 9144000 w 9144000"/>
              <a:gd name="connsiteY2" fmla="*/ 3586348 h 3586348"/>
              <a:gd name="connsiteX3" fmla="*/ 0 w 9144000"/>
              <a:gd name="connsiteY3" fmla="*/ 3586348 h 3586348"/>
              <a:gd name="connsiteX4" fmla="*/ 0 w 9144000"/>
              <a:gd name="connsiteY4" fmla="*/ 0 h 3586348"/>
              <a:gd name="connsiteX0" fmla="*/ 0 w 9170126"/>
              <a:gd name="connsiteY0" fmla="*/ 182880 h 3586348"/>
              <a:gd name="connsiteX1" fmla="*/ 9170126 w 9170126"/>
              <a:gd name="connsiteY1" fmla="*/ 0 h 3586348"/>
              <a:gd name="connsiteX2" fmla="*/ 9170126 w 9170126"/>
              <a:gd name="connsiteY2" fmla="*/ 3586348 h 3586348"/>
              <a:gd name="connsiteX3" fmla="*/ 26126 w 9170126"/>
              <a:gd name="connsiteY3" fmla="*/ 3586348 h 3586348"/>
              <a:gd name="connsiteX4" fmla="*/ 0 w 9170126"/>
              <a:gd name="connsiteY4" fmla="*/ 182880 h 3586348"/>
              <a:gd name="connsiteX0" fmla="*/ 0 w 9222377"/>
              <a:gd name="connsiteY0" fmla="*/ 0 h 3403468"/>
              <a:gd name="connsiteX1" fmla="*/ 9222377 w 9222377"/>
              <a:gd name="connsiteY1" fmla="*/ 60960 h 3403468"/>
              <a:gd name="connsiteX2" fmla="*/ 9170126 w 9222377"/>
              <a:gd name="connsiteY2" fmla="*/ 3403468 h 3403468"/>
              <a:gd name="connsiteX3" fmla="*/ 26126 w 9222377"/>
              <a:gd name="connsiteY3" fmla="*/ 3403468 h 3403468"/>
              <a:gd name="connsiteX4" fmla="*/ 0 w 9222377"/>
              <a:gd name="connsiteY4" fmla="*/ 0 h 340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377" h="3403468">
                <a:moveTo>
                  <a:pt x="0" y="0"/>
                </a:moveTo>
                <a:lnTo>
                  <a:pt x="9222377" y="60960"/>
                </a:lnTo>
                <a:lnTo>
                  <a:pt x="9170126" y="3403468"/>
                </a:lnTo>
                <a:lnTo>
                  <a:pt x="26126" y="3403468"/>
                </a:lnTo>
                <a:lnTo>
                  <a:pt x="0" y="0"/>
                </a:lnTo>
                <a:close/>
              </a:path>
            </a:pathLst>
          </a:custGeom>
          <a:gradFill flip="none" rotWithShape="1">
            <a:gsLst>
              <a:gs pos="0">
                <a:schemeClr val="bg2">
                  <a:lumMod val="25000"/>
                </a:schemeClr>
              </a:gs>
              <a:gs pos="52000">
                <a:schemeClr val="tx1">
                  <a:lumMod val="50000"/>
                  <a:lumOff val="50000"/>
                </a:schemeClr>
              </a:gs>
              <a:gs pos="100000">
                <a:schemeClr val="bg2">
                  <a:lumMod val="25000"/>
                </a:schemeClr>
              </a:gs>
            </a:gsLst>
            <a:lin ang="3600000" scaled="0"/>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34291" tIns="34291" rIns="41150" bIns="30867" numCol="1" rtlCol="0" anchor="ctr" anchorCtr="1" compatLnSpc="1">
            <a:prstTxWarp prst="textNoShape">
              <a:avLst/>
            </a:prstTxWarp>
          </a:bodyPr>
          <a:lstStyle/>
          <a:p>
            <a:pPr marL="170406" indent="-170406" algn="ctr" defTabSz="685802">
              <a:lnSpc>
                <a:spcPct val="90000"/>
              </a:lnSpc>
              <a:spcBef>
                <a:spcPts val="473"/>
              </a:spcBef>
              <a:buClr>
                <a:srgbClr val="FFFF99"/>
              </a:buClr>
              <a:buSzPct val="120000"/>
              <a:defRPr/>
            </a:pPr>
            <a:endParaRPr lang="en-US" altLang="zh-CN" sz="2401" i="1" dirty="0">
              <a:solidFill>
                <a:schemeClr val="tx2"/>
              </a:solidFill>
              <a:latin typeface="Segoe" pitchFamily="34" charset="0"/>
            </a:endParaRPr>
          </a:p>
        </p:txBody>
      </p:sp>
      <p:sp>
        <p:nvSpPr>
          <p:cNvPr id="6" name="Rectangle 5"/>
          <p:cNvSpPr/>
          <p:nvPr/>
        </p:nvSpPr>
        <p:spPr bwMode="auto">
          <a:xfrm>
            <a:off x="-93616" y="2290603"/>
            <a:ext cx="9289868" cy="2540775"/>
          </a:xfrm>
          <a:custGeom>
            <a:avLst/>
            <a:gdLst>
              <a:gd name="connsiteX0" fmla="*/ 0 w 9220200"/>
              <a:gd name="connsiteY0" fmla="*/ 0 h 3629025"/>
              <a:gd name="connsiteX1" fmla="*/ 9220200 w 9220200"/>
              <a:gd name="connsiteY1" fmla="*/ 0 h 3629025"/>
              <a:gd name="connsiteX2" fmla="*/ 9220200 w 9220200"/>
              <a:gd name="connsiteY2" fmla="*/ 3629025 h 3629025"/>
              <a:gd name="connsiteX3" fmla="*/ 0 w 9220200"/>
              <a:gd name="connsiteY3" fmla="*/ 3629025 h 3629025"/>
              <a:gd name="connsiteX4" fmla="*/ 0 w 9220200"/>
              <a:gd name="connsiteY4"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0 w 9220200"/>
              <a:gd name="connsiteY4" fmla="*/ 3629025 h 3629025"/>
              <a:gd name="connsiteX5" fmla="*/ 0 w 9220200"/>
              <a:gd name="connsiteY5"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76200 w 9220200"/>
              <a:gd name="connsiteY4" fmla="*/ 3200400 h 3629025"/>
              <a:gd name="connsiteX5" fmla="*/ 0 w 9220200"/>
              <a:gd name="connsiteY5" fmla="*/ 0 h 3629025"/>
              <a:gd name="connsiteX0" fmla="*/ 0 w 9220200"/>
              <a:gd name="connsiteY0" fmla="*/ 0 h 3638550"/>
              <a:gd name="connsiteX1" fmla="*/ 9220200 w 9220200"/>
              <a:gd name="connsiteY1" fmla="*/ 0 h 3638550"/>
              <a:gd name="connsiteX2" fmla="*/ 9220200 w 9220200"/>
              <a:gd name="connsiteY2" fmla="*/ 3629025 h 3638550"/>
              <a:gd name="connsiteX3" fmla="*/ 971550 w 9220200"/>
              <a:gd name="connsiteY3" fmla="*/ 3638550 h 3638550"/>
              <a:gd name="connsiteX4" fmla="*/ 76200 w 9220200"/>
              <a:gd name="connsiteY4" fmla="*/ 3200400 h 3638550"/>
              <a:gd name="connsiteX5" fmla="*/ 0 w 9220200"/>
              <a:gd name="connsiteY5" fmla="*/ 0 h 3638550"/>
              <a:gd name="connsiteX0" fmla="*/ 0 w 9220200"/>
              <a:gd name="connsiteY0" fmla="*/ 0 h 3648075"/>
              <a:gd name="connsiteX1" fmla="*/ 9220200 w 9220200"/>
              <a:gd name="connsiteY1" fmla="*/ 0 h 3648075"/>
              <a:gd name="connsiteX2" fmla="*/ 9220200 w 9220200"/>
              <a:gd name="connsiteY2" fmla="*/ 3629025 h 3648075"/>
              <a:gd name="connsiteX3" fmla="*/ 166687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57150 w 9220200"/>
              <a:gd name="connsiteY4" fmla="*/ 25146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38100 w 9220200"/>
              <a:gd name="connsiteY4" fmla="*/ 2962275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0200"/>
              <a:gd name="connsiteY0" fmla="*/ 0 h 3648075"/>
              <a:gd name="connsiteX1" fmla="*/ 9220200 w 9220200"/>
              <a:gd name="connsiteY1" fmla="*/ 0 h 3648075"/>
              <a:gd name="connsiteX2" fmla="*/ 9220200 w 9220200"/>
              <a:gd name="connsiteY2" fmla="*/ 26384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848725 w 9229725"/>
              <a:gd name="connsiteY3" fmla="*/ 362902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0962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58125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6009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86700 w 9229725"/>
              <a:gd name="connsiteY3" fmla="*/ 364807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47142"/>
              <a:gd name="connsiteY0" fmla="*/ 287383 h 3648075"/>
              <a:gd name="connsiteX1" fmla="*/ 9237617 w 9247142"/>
              <a:gd name="connsiteY1" fmla="*/ 0 h 3648075"/>
              <a:gd name="connsiteX2" fmla="*/ 9247142 w 9247142"/>
              <a:gd name="connsiteY2" fmla="*/ 2981325 h 3648075"/>
              <a:gd name="connsiteX3" fmla="*/ 7904117 w 9247142"/>
              <a:gd name="connsiteY3" fmla="*/ 3648074 h 3648075"/>
              <a:gd name="connsiteX4" fmla="*/ 1474742 w 9247142"/>
              <a:gd name="connsiteY4" fmla="*/ 3648075 h 3648075"/>
              <a:gd name="connsiteX5" fmla="*/ 55517 w 9247142"/>
              <a:gd name="connsiteY5" fmla="*/ 2962275 h 3648075"/>
              <a:gd name="connsiteX6" fmla="*/ 0 w 9247142"/>
              <a:gd name="connsiteY6" fmla="*/ 287383 h 3648075"/>
              <a:gd name="connsiteX0" fmla="*/ 0 w 9289868"/>
              <a:gd name="connsiteY0" fmla="*/ 26126 h 3386818"/>
              <a:gd name="connsiteX1" fmla="*/ 9289868 w 9289868"/>
              <a:gd name="connsiteY1" fmla="*/ 0 h 3386818"/>
              <a:gd name="connsiteX2" fmla="*/ 9247142 w 9289868"/>
              <a:gd name="connsiteY2" fmla="*/ 2720068 h 3386818"/>
              <a:gd name="connsiteX3" fmla="*/ 7904117 w 9289868"/>
              <a:gd name="connsiteY3" fmla="*/ 3386817 h 3386818"/>
              <a:gd name="connsiteX4" fmla="*/ 1474742 w 9289868"/>
              <a:gd name="connsiteY4" fmla="*/ 3386818 h 3386818"/>
              <a:gd name="connsiteX5" fmla="*/ 55517 w 9289868"/>
              <a:gd name="connsiteY5" fmla="*/ 2701018 h 3386818"/>
              <a:gd name="connsiteX6" fmla="*/ 0 w 9289868"/>
              <a:gd name="connsiteY6" fmla="*/ 26126 h 338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868" h="3386818">
                <a:moveTo>
                  <a:pt x="0" y="26126"/>
                </a:moveTo>
                <a:lnTo>
                  <a:pt x="9289868" y="0"/>
                </a:lnTo>
                <a:lnTo>
                  <a:pt x="9247142" y="2720068"/>
                </a:lnTo>
                <a:lnTo>
                  <a:pt x="7904117" y="3386817"/>
                </a:lnTo>
                <a:lnTo>
                  <a:pt x="1474742" y="3386818"/>
                </a:lnTo>
                <a:lnTo>
                  <a:pt x="55517" y="2701018"/>
                </a:lnTo>
                <a:lnTo>
                  <a:pt x="0" y="26126"/>
                </a:lnTo>
                <a:close/>
              </a:path>
            </a:pathLst>
          </a:custGeom>
          <a:gradFill>
            <a:gsLst>
              <a:gs pos="0">
                <a:schemeClr val="bg2">
                  <a:lumMod val="75000"/>
                  <a:alpha val="50000"/>
                </a:schemeClr>
              </a:gs>
              <a:gs pos="52000">
                <a:schemeClr val="tx1">
                  <a:lumMod val="50000"/>
                  <a:lumOff val="50000"/>
                  <a:alpha val="50000"/>
                </a:schemeClr>
              </a:gs>
              <a:gs pos="100000">
                <a:schemeClr val="bg2">
                  <a:lumMod val="75000"/>
                  <a:alpha val="50000"/>
                </a:schemeClr>
              </a:gs>
            </a:gsLst>
            <a:lin ang="5400000" scaled="0"/>
          </a:gra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a:endParaRPr lang="en-US" sz="1800" dirty="0" err="1">
              <a:solidFill>
                <a:schemeClr val="tx2"/>
              </a:solidFill>
              <a:effectLst>
                <a:outerShdw blurRad="38100" dist="38100" dir="2700000" algn="tl">
                  <a:srgbClr val="000000">
                    <a:alpha val="43137"/>
                  </a:srgbClr>
                </a:outerShdw>
              </a:effectLst>
              <a:latin typeface="Segoe" pitchFamily="34" charset="0"/>
            </a:endParaRPr>
          </a:p>
        </p:txBody>
      </p:sp>
      <p:sp>
        <p:nvSpPr>
          <p:cNvPr id="115" name="Freeform 6"/>
          <p:cNvSpPr>
            <a:spLocks/>
          </p:cNvSpPr>
          <p:nvPr/>
        </p:nvSpPr>
        <p:spPr bwMode="auto">
          <a:xfrm>
            <a:off x="-12700" y="1504547"/>
            <a:ext cx="9156700" cy="1672488"/>
          </a:xfrm>
          <a:custGeom>
            <a:avLst/>
            <a:gdLst/>
            <a:ahLst/>
            <a:cxnLst>
              <a:cxn ang="0">
                <a:pos x="17" y="2049"/>
              </a:cxn>
              <a:cxn ang="0">
                <a:pos x="262" y="1872"/>
              </a:cxn>
              <a:cxn ang="0">
                <a:pos x="485" y="1731"/>
              </a:cxn>
              <a:cxn ang="0">
                <a:pos x="768" y="1568"/>
              </a:cxn>
              <a:cxn ang="0">
                <a:pos x="1107" y="1398"/>
              </a:cxn>
              <a:cxn ang="0">
                <a:pos x="1496" y="1231"/>
              </a:cxn>
              <a:cxn ang="0">
                <a:pos x="1931" y="1082"/>
              </a:cxn>
              <a:cxn ang="0">
                <a:pos x="2243" y="996"/>
              </a:cxn>
              <a:cxn ang="0">
                <a:pos x="2488" y="942"/>
              </a:cxn>
              <a:cxn ang="0">
                <a:pos x="2743" y="900"/>
              </a:cxn>
              <a:cxn ang="0">
                <a:pos x="3005" y="869"/>
              </a:cxn>
              <a:cxn ang="0">
                <a:pos x="3275" y="850"/>
              </a:cxn>
              <a:cxn ang="0">
                <a:pos x="3459" y="846"/>
              </a:cxn>
              <a:cxn ang="0">
                <a:pos x="3733" y="856"/>
              </a:cxn>
              <a:cxn ang="0">
                <a:pos x="4001" y="877"/>
              </a:cxn>
              <a:cxn ang="0">
                <a:pos x="4259" y="911"/>
              </a:cxn>
              <a:cxn ang="0">
                <a:pos x="4512" y="959"/>
              </a:cxn>
              <a:cxn ang="0">
                <a:pos x="4754" y="1015"/>
              </a:cxn>
              <a:cxn ang="0">
                <a:pos x="5135" y="1126"/>
              </a:cxn>
              <a:cxn ang="0">
                <a:pos x="5554" y="1281"/>
              </a:cxn>
              <a:cxn ang="0">
                <a:pos x="5928" y="1449"/>
              </a:cxn>
              <a:cxn ang="0">
                <a:pos x="6246" y="1616"/>
              </a:cxn>
              <a:cxn ang="0">
                <a:pos x="6510" y="1771"/>
              </a:cxn>
              <a:cxn ang="0">
                <a:pos x="6763" y="1939"/>
              </a:cxn>
              <a:cxn ang="0">
                <a:pos x="6912" y="2051"/>
              </a:cxn>
              <a:cxn ang="0">
                <a:pos x="6845" y="810"/>
              </a:cxn>
              <a:cxn ang="0">
                <a:pos x="6510" y="651"/>
              </a:cxn>
              <a:cxn ang="0">
                <a:pos x="6246" y="542"/>
              </a:cxn>
              <a:cxn ang="0">
                <a:pos x="5928" y="423"/>
              </a:cxn>
              <a:cxn ang="0">
                <a:pos x="5554" y="306"/>
              </a:cxn>
              <a:cxn ang="0">
                <a:pos x="5135" y="197"/>
              </a:cxn>
              <a:cxn ang="0">
                <a:pos x="4673" y="103"/>
              </a:cxn>
              <a:cxn ang="0">
                <a:pos x="4175" y="36"/>
              </a:cxn>
              <a:cxn ang="0">
                <a:pos x="3733" y="6"/>
              </a:cxn>
              <a:cxn ang="0">
                <a:pos x="3459" y="0"/>
              </a:cxn>
              <a:cxn ang="0">
                <a:pos x="3275" y="2"/>
              </a:cxn>
              <a:cxn ang="0">
                <a:pos x="2917" y="21"/>
              </a:cxn>
              <a:cxn ang="0">
                <a:pos x="2406" y="78"/>
              </a:cxn>
              <a:cxn ang="0">
                <a:pos x="1931" y="163"/>
              </a:cxn>
              <a:cxn ang="0">
                <a:pos x="1496" y="268"/>
              </a:cxn>
              <a:cxn ang="0">
                <a:pos x="1107" y="385"/>
              </a:cxn>
              <a:cxn ang="0">
                <a:pos x="768" y="504"/>
              </a:cxn>
              <a:cxn ang="0">
                <a:pos x="485" y="616"/>
              </a:cxn>
              <a:cxn ang="0">
                <a:pos x="149" y="770"/>
              </a:cxn>
              <a:cxn ang="0">
                <a:pos x="0" y="2062"/>
              </a:cxn>
            </a:cxnLst>
            <a:rect l="0" t="0" r="r" b="b"/>
            <a:pathLst>
              <a:path w="6912" h="2062">
                <a:moveTo>
                  <a:pt x="0" y="2062"/>
                </a:moveTo>
                <a:lnTo>
                  <a:pt x="0" y="2062"/>
                </a:lnTo>
                <a:lnTo>
                  <a:pt x="17" y="2049"/>
                </a:lnTo>
                <a:lnTo>
                  <a:pt x="67" y="2010"/>
                </a:lnTo>
                <a:lnTo>
                  <a:pt x="149" y="1949"/>
                </a:lnTo>
                <a:lnTo>
                  <a:pt x="262" y="1872"/>
                </a:lnTo>
                <a:lnTo>
                  <a:pt x="329" y="1828"/>
                </a:lnTo>
                <a:lnTo>
                  <a:pt x="404" y="1781"/>
                </a:lnTo>
                <a:lnTo>
                  <a:pt x="485" y="1731"/>
                </a:lnTo>
                <a:lnTo>
                  <a:pt x="573" y="1677"/>
                </a:lnTo>
                <a:lnTo>
                  <a:pt x="668" y="1624"/>
                </a:lnTo>
                <a:lnTo>
                  <a:pt x="768" y="1568"/>
                </a:lnTo>
                <a:lnTo>
                  <a:pt x="875" y="1511"/>
                </a:lnTo>
                <a:lnTo>
                  <a:pt x="988" y="1455"/>
                </a:lnTo>
                <a:lnTo>
                  <a:pt x="1107" y="1398"/>
                </a:lnTo>
                <a:lnTo>
                  <a:pt x="1231" y="1342"/>
                </a:lnTo>
                <a:lnTo>
                  <a:pt x="1362" y="1287"/>
                </a:lnTo>
                <a:lnTo>
                  <a:pt x="1496" y="1231"/>
                </a:lnTo>
                <a:lnTo>
                  <a:pt x="1636" y="1179"/>
                </a:lnTo>
                <a:lnTo>
                  <a:pt x="1781" y="1130"/>
                </a:lnTo>
                <a:lnTo>
                  <a:pt x="1931" y="1082"/>
                </a:lnTo>
                <a:lnTo>
                  <a:pt x="2084" y="1038"/>
                </a:lnTo>
                <a:lnTo>
                  <a:pt x="2164" y="1017"/>
                </a:lnTo>
                <a:lnTo>
                  <a:pt x="2243" y="996"/>
                </a:lnTo>
                <a:lnTo>
                  <a:pt x="2323" y="976"/>
                </a:lnTo>
                <a:lnTo>
                  <a:pt x="2406" y="959"/>
                </a:lnTo>
                <a:lnTo>
                  <a:pt x="2488" y="942"/>
                </a:lnTo>
                <a:lnTo>
                  <a:pt x="2572" y="927"/>
                </a:lnTo>
                <a:lnTo>
                  <a:pt x="2656" y="913"/>
                </a:lnTo>
                <a:lnTo>
                  <a:pt x="2743" y="900"/>
                </a:lnTo>
                <a:lnTo>
                  <a:pt x="2829" y="888"/>
                </a:lnTo>
                <a:lnTo>
                  <a:pt x="2917" y="877"/>
                </a:lnTo>
                <a:lnTo>
                  <a:pt x="3005" y="869"/>
                </a:lnTo>
                <a:lnTo>
                  <a:pt x="3095" y="862"/>
                </a:lnTo>
                <a:lnTo>
                  <a:pt x="3185" y="856"/>
                </a:lnTo>
                <a:lnTo>
                  <a:pt x="3275" y="850"/>
                </a:lnTo>
                <a:lnTo>
                  <a:pt x="3367" y="848"/>
                </a:lnTo>
                <a:lnTo>
                  <a:pt x="3459" y="846"/>
                </a:lnTo>
                <a:lnTo>
                  <a:pt x="3459" y="846"/>
                </a:lnTo>
                <a:lnTo>
                  <a:pt x="3551" y="848"/>
                </a:lnTo>
                <a:lnTo>
                  <a:pt x="3643" y="850"/>
                </a:lnTo>
                <a:lnTo>
                  <a:pt x="3733" y="856"/>
                </a:lnTo>
                <a:lnTo>
                  <a:pt x="3823" y="862"/>
                </a:lnTo>
                <a:lnTo>
                  <a:pt x="3913" y="867"/>
                </a:lnTo>
                <a:lnTo>
                  <a:pt x="4001" y="877"/>
                </a:lnTo>
                <a:lnTo>
                  <a:pt x="4089" y="886"/>
                </a:lnTo>
                <a:lnTo>
                  <a:pt x="4175" y="900"/>
                </a:lnTo>
                <a:lnTo>
                  <a:pt x="4259" y="911"/>
                </a:lnTo>
                <a:lnTo>
                  <a:pt x="4346" y="927"/>
                </a:lnTo>
                <a:lnTo>
                  <a:pt x="4428" y="942"/>
                </a:lnTo>
                <a:lnTo>
                  <a:pt x="4512" y="959"/>
                </a:lnTo>
                <a:lnTo>
                  <a:pt x="4593" y="976"/>
                </a:lnTo>
                <a:lnTo>
                  <a:pt x="4673" y="996"/>
                </a:lnTo>
                <a:lnTo>
                  <a:pt x="4754" y="1015"/>
                </a:lnTo>
                <a:lnTo>
                  <a:pt x="4832" y="1036"/>
                </a:lnTo>
                <a:lnTo>
                  <a:pt x="4985" y="1080"/>
                </a:lnTo>
                <a:lnTo>
                  <a:pt x="5135" y="1126"/>
                </a:lnTo>
                <a:lnTo>
                  <a:pt x="5280" y="1176"/>
                </a:lnTo>
                <a:lnTo>
                  <a:pt x="5420" y="1227"/>
                </a:lnTo>
                <a:lnTo>
                  <a:pt x="5554" y="1281"/>
                </a:lnTo>
                <a:lnTo>
                  <a:pt x="5684" y="1336"/>
                </a:lnTo>
                <a:lnTo>
                  <a:pt x="5809" y="1392"/>
                </a:lnTo>
                <a:lnTo>
                  <a:pt x="5928" y="1449"/>
                </a:lnTo>
                <a:lnTo>
                  <a:pt x="6039" y="1505"/>
                </a:lnTo>
                <a:lnTo>
                  <a:pt x="6146" y="1560"/>
                </a:lnTo>
                <a:lnTo>
                  <a:pt x="6246" y="1616"/>
                </a:lnTo>
                <a:lnTo>
                  <a:pt x="6341" y="1670"/>
                </a:lnTo>
                <a:lnTo>
                  <a:pt x="6427" y="1721"/>
                </a:lnTo>
                <a:lnTo>
                  <a:pt x="6510" y="1771"/>
                </a:lnTo>
                <a:lnTo>
                  <a:pt x="6583" y="1819"/>
                </a:lnTo>
                <a:lnTo>
                  <a:pt x="6650" y="1863"/>
                </a:lnTo>
                <a:lnTo>
                  <a:pt x="6763" y="1939"/>
                </a:lnTo>
                <a:lnTo>
                  <a:pt x="6845" y="1999"/>
                </a:lnTo>
                <a:lnTo>
                  <a:pt x="6895" y="2037"/>
                </a:lnTo>
                <a:lnTo>
                  <a:pt x="6912" y="2051"/>
                </a:lnTo>
                <a:lnTo>
                  <a:pt x="6912" y="846"/>
                </a:lnTo>
                <a:lnTo>
                  <a:pt x="6912" y="846"/>
                </a:lnTo>
                <a:lnTo>
                  <a:pt x="6845" y="810"/>
                </a:lnTo>
                <a:lnTo>
                  <a:pt x="6763" y="770"/>
                </a:lnTo>
                <a:lnTo>
                  <a:pt x="6650" y="714"/>
                </a:lnTo>
                <a:lnTo>
                  <a:pt x="6510" y="651"/>
                </a:lnTo>
                <a:lnTo>
                  <a:pt x="6427" y="616"/>
                </a:lnTo>
                <a:lnTo>
                  <a:pt x="6341" y="578"/>
                </a:lnTo>
                <a:lnTo>
                  <a:pt x="6246" y="542"/>
                </a:lnTo>
                <a:lnTo>
                  <a:pt x="6146" y="504"/>
                </a:lnTo>
                <a:lnTo>
                  <a:pt x="6039" y="463"/>
                </a:lnTo>
                <a:lnTo>
                  <a:pt x="5928" y="423"/>
                </a:lnTo>
                <a:lnTo>
                  <a:pt x="5809" y="385"/>
                </a:lnTo>
                <a:lnTo>
                  <a:pt x="5684" y="345"/>
                </a:lnTo>
                <a:lnTo>
                  <a:pt x="5554" y="306"/>
                </a:lnTo>
                <a:lnTo>
                  <a:pt x="5420" y="268"/>
                </a:lnTo>
                <a:lnTo>
                  <a:pt x="5280" y="232"/>
                </a:lnTo>
                <a:lnTo>
                  <a:pt x="5135" y="197"/>
                </a:lnTo>
                <a:lnTo>
                  <a:pt x="4985" y="163"/>
                </a:lnTo>
                <a:lnTo>
                  <a:pt x="4832" y="132"/>
                </a:lnTo>
                <a:lnTo>
                  <a:pt x="4673" y="103"/>
                </a:lnTo>
                <a:lnTo>
                  <a:pt x="4512" y="78"/>
                </a:lnTo>
                <a:lnTo>
                  <a:pt x="4346" y="56"/>
                </a:lnTo>
                <a:lnTo>
                  <a:pt x="4175" y="36"/>
                </a:lnTo>
                <a:lnTo>
                  <a:pt x="4001" y="21"/>
                </a:lnTo>
                <a:lnTo>
                  <a:pt x="3823" y="10"/>
                </a:lnTo>
                <a:lnTo>
                  <a:pt x="3733" y="6"/>
                </a:lnTo>
                <a:lnTo>
                  <a:pt x="3643" y="2"/>
                </a:lnTo>
                <a:lnTo>
                  <a:pt x="3551" y="0"/>
                </a:lnTo>
                <a:lnTo>
                  <a:pt x="3459" y="0"/>
                </a:lnTo>
                <a:lnTo>
                  <a:pt x="3459" y="0"/>
                </a:lnTo>
                <a:lnTo>
                  <a:pt x="3367" y="0"/>
                </a:lnTo>
                <a:lnTo>
                  <a:pt x="3275" y="2"/>
                </a:lnTo>
                <a:lnTo>
                  <a:pt x="3185" y="6"/>
                </a:lnTo>
                <a:lnTo>
                  <a:pt x="3095" y="10"/>
                </a:lnTo>
                <a:lnTo>
                  <a:pt x="2917" y="21"/>
                </a:lnTo>
                <a:lnTo>
                  <a:pt x="2743" y="36"/>
                </a:lnTo>
                <a:lnTo>
                  <a:pt x="2572" y="56"/>
                </a:lnTo>
                <a:lnTo>
                  <a:pt x="2406" y="78"/>
                </a:lnTo>
                <a:lnTo>
                  <a:pt x="2243" y="103"/>
                </a:lnTo>
                <a:lnTo>
                  <a:pt x="2084" y="132"/>
                </a:lnTo>
                <a:lnTo>
                  <a:pt x="1931" y="163"/>
                </a:lnTo>
                <a:lnTo>
                  <a:pt x="1781" y="197"/>
                </a:lnTo>
                <a:lnTo>
                  <a:pt x="1636" y="232"/>
                </a:lnTo>
                <a:lnTo>
                  <a:pt x="1496" y="268"/>
                </a:lnTo>
                <a:lnTo>
                  <a:pt x="1362" y="306"/>
                </a:lnTo>
                <a:lnTo>
                  <a:pt x="1231" y="345"/>
                </a:lnTo>
                <a:lnTo>
                  <a:pt x="1107" y="385"/>
                </a:lnTo>
                <a:lnTo>
                  <a:pt x="988" y="423"/>
                </a:lnTo>
                <a:lnTo>
                  <a:pt x="875" y="463"/>
                </a:lnTo>
                <a:lnTo>
                  <a:pt x="768" y="504"/>
                </a:lnTo>
                <a:lnTo>
                  <a:pt x="668" y="542"/>
                </a:lnTo>
                <a:lnTo>
                  <a:pt x="573" y="578"/>
                </a:lnTo>
                <a:lnTo>
                  <a:pt x="485" y="616"/>
                </a:lnTo>
                <a:lnTo>
                  <a:pt x="404" y="651"/>
                </a:lnTo>
                <a:lnTo>
                  <a:pt x="262" y="714"/>
                </a:lnTo>
                <a:lnTo>
                  <a:pt x="149" y="770"/>
                </a:lnTo>
                <a:lnTo>
                  <a:pt x="67" y="810"/>
                </a:lnTo>
                <a:lnTo>
                  <a:pt x="0" y="846"/>
                </a:lnTo>
                <a:lnTo>
                  <a:pt x="0" y="2062"/>
                </a:lnTo>
                <a:close/>
              </a:path>
            </a:pathLst>
          </a:custGeom>
          <a:gradFill flip="none" rotWithShape="1">
            <a:gsLst>
              <a:gs pos="0">
                <a:schemeClr val="bg2">
                  <a:lumMod val="75000"/>
                </a:schemeClr>
              </a:gs>
              <a:gs pos="52000">
                <a:schemeClr val="tx1">
                  <a:lumMod val="50000"/>
                  <a:lumOff val="50000"/>
                </a:schemeClr>
              </a:gs>
              <a:gs pos="100000">
                <a:schemeClr val="bg2">
                  <a:lumMod val="75000"/>
                </a:schemeClr>
              </a:gs>
            </a:gsLst>
            <a:lin ang="3600000" scaled="0"/>
            <a:tileRect/>
          </a:gradFill>
          <a:ln w="12700" cap="flat" cmpd="sng" algn="ctr">
            <a:noFill/>
            <a:prstDash val="solid"/>
            <a:round/>
            <a:headEnd type="none" w="med" len="med"/>
            <a:tailEnd type="none" w="med" len="med"/>
          </a:ln>
          <a:effectLst/>
        </p:spPr>
        <p:txBody>
          <a:bodyPr vert="horz" wrap="square" lIns="34291" tIns="34291" rIns="41150" bIns="30867" numCol="1" rtlCol="0" anchor="ctr" anchorCtr="1" compatLnSpc="1">
            <a:prstTxWarp prst="textNoShape">
              <a:avLst/>
            </a:prstTxWarp>
          </a:bodyPr>
          <a:lstStyle/>
          <a:p>
            <a:pPr marL="170406" indent="-170406" algn="ctr" defTabSz="685802">
              <a:lnSpc>
                <a:spcPct val="90000"/>
              </a:lnSpc>
              <a:spcBef>
                <a:spcPts val="473"/>
              </a:spcBef>
              <a:buClr>
                <a:srgbClr val="FFFF99"/>
              </a:buClr>
              <a:buSzPct val="120000"/>
              <a:defRPr/>
            </a:pPr>
            <a:endParaRPr lang="en-US" altLang="zh-CN" sz="2401" i="1" dirty="0">
              <a:solidFill>
                <a:srgbClr val="FFFFFF"/>
              </a:solidFill>
              <a:latin typeface="Segoe" pitchFamily="34" charset="0"/>
            </a:endParaRPr>
          </a:p>
        </p:txBody>
      </p:sp>
      <p:sp>
        <p:nvSpPr>
          <p:cNvPr id="116" name="Rectangle 115"/>
          <p:cNvSpPr/>
          <p:nvPr/>
        </p:nvSpPr>
        <p:spPr>
          <a:xfrm>
            <a:off x="558141" y="3170050"/>
            <a:ext cx="2108860" cy="477054"/>
          </a:xfrm>
          <a:prstGeom prst="rect">
            <a:avLst/>
          </a:prstGeom>
        </p:spPr>
        <p:txBody>
          <a:bodyPr wrap="square">
            <a:spAutoFit/>
          </a:bodyPr>
          <a:lstStyle/>
          <a:p>
            <a:pPr>
              <a:lnSpc>
                <a:spcPts val="1500"/>
              </a:lnSpc>
              <a:spcBef>
                <a:spcPts val="450"/>
              </a:spcBef>
              <a:spcAft>
                <a:spcPts val="600"/>
              </a:spcAft>
              <a:buClr>
                <a:schemeClr val="bg1"/>
              </a:buClr>
              <a:buSzPct val="100000"/>
              <a:defRPr/>
            </a:pP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Sophisticated </a:t>
            </a:r>
            <a:b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Design Environment</a:t>
            </a:r>
          </a:p>
        </p:txBody>
      </p:sp>
      <p:pic>
        <p:nvPicPr>
          <p:cNvPr id="117" name="Picture 2" descr="\\eventsql\dvd\Online_ART\DVD_ART36\Artwork_Imagery\Brand Photos\Scenarios\FY09 Office Brand - No_exp\women man meeting working talking lap top.png"/>
          <p:cNvPicPr>
            <a:picLocks noChangeAspect="1" noChangeArrowheads="1"/>
          </p:cNvPicPr>
          <p:nvPr/>
        </p:nvPicPr>
        <p:blipFill>
          <a:blip r:embed="rId5" cstate="print"/>
          <a:srcRect/>
          <a:stretch>
            <a:fillRect/>
          </a:stretch>
        </p:blipFill>
        <p:spPr bwMode="auto">
          <a:xfrm>
            <a:off x="2841094" y="1526261"/>
            <a:ext cx="3461815" cy="1636133"/>
          </a:xfrm>
          <a:prstGeom prst="rect">
            <a:avLst/>
          </a:prstGeom>
          <a:noFill/>
        </p:spPr>
      </p:pic>
      <p:sp>
        <p:nvSpPr>
          <p:cNvPr id="118" name="Rectangle 117"/>
          <p:cNvSpPr/>
          <p:nvPr/>
        </p:nvSpPr>
        <p:spPr>
          <a:xfrm>
            <a:off x="4209504" y="3713613"/>
            <a:ext cx="798617" cy="477054"/>
          </a:xfrm>
          <a:prstGeom prst="rect">
            <a:avLst/>
          </a:prstGeom>
        </p:spPr>
        <p:txBody>
          <a:bodyPr wrap="none">
            <a:spAutoFit/>
          </a:bodyPr>
          <a:lstStyle/>
          <a:p>
            <a:pPr algn="ctr">
              <a:lnSpc>
                <a:spcPts val="1500"/>
              </a:lnSpc>
              <a:spcBef>
                <a:spcPts val="450"/>
              </a:spcBef>
              <a:spcAft>
                <a:spcPts val="600"/>
              </a:spcAft>
              <a:buClr>
                <a:schemeClr val="bg1"/>
              </a:buClr>
              <a:buSzPct val="100000"/>
              <a:defRPr/>
            </a:pP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Re-use </a:t>
            </a:r>
            <a:b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of insights</a:t>
            </a:r>
          </a:p>
        </p:txBody>
      </p:sp>
      <p:grpSp>
        <p:nvGrpSpPr>
          <p:cNvPr id="152" name="Group 151"/>
          <p:cNvGrpSpPr/>
          <p:nvPr/>
        </p:nvGrpSpPr>
        <p:grpSpPr>
          <a:xfrm>
            <a:off x="185972" y="2104246"/>
            <a:ext cx="2010904" cy="1083713"/>
            <a:chOff x="256874" y="1164713"/>
            <a:chExt cx="2681059" cy="1925994"/>
          </a:xfrm>
          <a:effectLst>
            <a:outerShdw blurRad="50800" dist="50800" dir="5400000" algn="ctr" rotWithShape="0">
              <a:srgbClr val="000000">
                <a:alpha val="50000"/>
              </a:srgbClr>
            </a:outerShdw>
          </a:effectLst>
        </p:grpSpPr>
        <p:pic>
          <p:nvPicPr>
            <p:cNvPr id="121" name="Picture 2" descr="\\eventsql\dvd\Online_ART\DVD_ART36\Artwork_Imagery\Brand Photos\Scenarios\FY08 Brand - Business - No_exp\Man IT Pro smiling IT servers  clean room posed hallways.png"/>
            <p:cNvPicPr>
              <a:picLocks noChangeAspect="1" noChangeArrowheads="1"/>
            </p:cNvPicPr>
            <p:nvPr/>
          </p:nvPicPr>
          <p:blipFill>
            <a:blip r:embed="rId6" cstate="print"/>
            <a:srcRect/>
            <a:stretch>
              <a:fillRect/>
            </a:stretch>
          </p:blipFill>
          <p:spPr bwMode="auto">
            <a:xfrm flipH="1">
              <a:off x="1428728" y="1164713"/>
              <a:ext cx="1509205" cy="1925994"/>
            </a:xfrm>
            <a:prstGeom prst="rect">
              <a:avLst/>
            </a:prstGeom>
            <a:noFill/>
          </p:spPr>
        </p:pic>
        <p:pic>
          <p:nvPicPr>
            <p:cNvPr id="122" name="Picture 2" descr="\\eventsql\dvd\Online_ART\DVD_ART36\Artwork_Imagery\Brand Photos\Scenarios\FY08 Brand - Mobility - No_exp\man standing working indoors laptop business.png"/>
            <p:cNvPicPr>
              <a:picLocks noChangeAspect="1" noChangeArrowheads="1"/>
            </p:cNvPicPr>
            <p:nvPr/>
          </p:nvPicPr>
          <p:blipFill>
            <a:blip r:embed="rId7" cstate="print"/>
            <a:srcRect/>
            <a:stretch>
              <a:fillRect/>
            </a:stretch>
          </p:blipFill>
          <p:spPr bwMode="auto">
            <a:xfrm>
              <a:off x="256874" y="1330584"/>
              <a:ext cx="1677882" cy="1670197"/>
            </a:xfrm>
            <a:prstGeom prst="rect">
              <a:avLst/>
            </a:prstGeom>
            <a:ln>
              <a:noFill/>
            </a:ln>
            <a:effectLst>
              <a:reflection stA="50000" endPos="65000" dist="50800" dir="5400000" sy="-100000" algn="bl" rotWithShape="0"/>
              <a:softEdge rad="112500"/>
            </a:effectLst>
          </p:spPr>
        </p:pic>
      </p:grpSp>
      <p:sp>
        <p:nvSpPr>
          <p:cNvPr id="133" name="Rounded Rectangle 132"/>
          <p:cNvSpPr/>
          <p:nvPr/>
        </p:nvSpPr>
        <p:spPr bwMode="auto">
          <a:xfrm>
            <a:off x="1719381" y="4918914"/>
            <a:ext cx="1611088" cy="236825"/>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4291" tIns="34291" rIns="41150" bIns="30867" numCol="1" rtlCol="0" anchor="ctr" anchorCtr="1" compatLnSpc="1">
            <a:prstTxWarp prst="textNoShape">
              <a:avLst/>
            </a:prstTxWarp>
          </a:bodyPr>
          <a:lstStyle/>
          <a:p>
            <a:pPr marL="170406" indent="-170406" algn="ctr" defTabSz="685802" fontAlgn="base">
              <a:lnSpc>
                <a:spcPct val="90000"/>
              </a:lnSpc>
              <a:spcBef>
                <a:spcPts val="473"/>
              </a:spcBef>
              <a:spcAft>
                <a:spcPct val="0"/>
              </a:spcAft>
              <a:buClr>
                <a:srgbClr val="FFFF99"/>
              </a:buClr>
              <a:buSzPct val="120000"/>
              <a:defRPr/>
            </a:pPr>
            <a:endParaRPr lang="en-US" altLang="zh-CN" sz="2401" i="1" dirty="0">
              <a:solidFill>
                <a:schemeClr val="bg1"/>
              </a:solidFill>
              <a:latin typeface="Segoe" pitchFamily="34" charset="0"/>
            </a:endParaRPr>
          </a:p>
        </p:txBody>
      </p:sp>
      <p:sp>
        <p:nvSpPr>
          <p:cNvPr id="134" name="Rectangle 133"/>
          <p:cNvSpPr/>
          <p:nvPr/>
        </p:nvSpPr>
        <p:spPr>
          <a:xfrm>
            <a:off x="1605229" y="4871938"/>
            <a:ext cx="1839395" cy="323165"/>
          </a:xfrm>
          <a:prstGeom prst="rect">
            <a:avLst/>
          </a:prstGeom>
          <a:grpFill/>
          <a:ln w="6350" cap="flat" cmpd="sng" algn="ctr">
            <a:noFill/>
            <a:prstDash val="solid"/>
            <a:round/>
            <a:headEnd type="none" w="med" len="med"/>
            <a:tailEnd type="none" w="med" len="med"/>
          </a:ln>
          <a:effectLst/>
        </p:spPr>
        <p:txBody>
          <a:bodyPr wrap="square">
            <a:spAutoFit/>
          </a:bodyPr>
          <a:lstStyle/>
          <a:p>
            <a:pPr algn="ctr" fontAlgn="base">
              <a:lnSpc>
                <a:spcPts val="1800"/>
              </a:lnSpc>
              <a:spcBef>
                <a:spcPts val="450"/>
              </a:spcBef>
              <a:spcAft>
                <a:spcPts val="600"/>
              </a:spcAft>
              <a:buClr>
                <a:schemeClr val="bg1"/>
              </a:buClr>
              <a:buSzPct val="100000"/>
              <a:defRPr/>
            </a:pPr>
            <a:r>
              <a:rPr lang="en-US" altLang="zh-CN" sz="1200" dirty="0">
                <a:latin typeface="Segoe UI" pitchFamily="34" charset="0"/>
                <a:ea typeface="Segoe UI" pitchFamily="34" charset="0"/>
                <a:cs typeface="Segoe UI" pitchFamily="34" charset="0"/>
                <a:sym typeface="Wingdings" pitchFamily="2" charset="2"/>
              </a:rPr>
              <a:t>Report Designer / SSRS</a:t>
            </a:r>
          </a:p>
        </p:txBody>
      </p:sp>
      <p:sp>
        <p:nvSpPr>
          <p:cNvPr id="135" name="Rounded Rectangle 134"/>
          <p:cNvSpPr/>
          <p:nvPr/>
        </p:nvSpPr>
        <p:spPr bwMode="auto">
          <a:xfrm>
            <a:off x="3766457" y="4884966"/>
            <a:ext cx="1611088" cy="357545"/>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1800"/>
              </a:lnSpc>
              <a:spcBef>
                <a:spcPts val="450"/>
              </a:spcBef>
              <a:spcAft>
                <a:spcPts val="600"/>
              </a:spcAft>
              <a:buClr>
                <a:schemeClr val="bg1"/>
              </a:buClr>
              <a:buSzPct val="100000"/>
            </a:pPr>
            <a:r>
              <a:rPr lang="en-US" altLang="zh-CN" sz="1200" b="1" dirty="0">
                <a:latin typeface="Segoe UI" pitchFamily="34" charset="0"/>
                <a:ea typeface="Segoe UI" pitchFamily="34" charset="0"/>
                <a:cs typeface="Segoe UI" pitchFamily="34" charset="0"/>
              </a:rPr>
              <a:t>Power Pivot</a:t>
            </a:r>
          </a:p>
        </p:txBody>
      </p:sp>
      <p:sp>
        <p:nvSpPr>
          <p:cNvPr id="170" name="Rectangle 169"/>
          <p:cNvSpPr/>
          <p:nvPr/>
        </p:nvSpPr>
        <p:spPr>
          <a:xfrm>
            <a:off x="1067900" y="3815942"/>
            <a:ext cx="2327564" cy="477054"/>
          </a:xfrm>
          <a:prstGeom prst="rect">
            <a:avLst/>
          </a:prstGeom>
        </p:spPr>
        <p:txBody>
          <a:bodyPr wrap="square">
            <a:spAutoFit/>
          </a:bodyPr>
          <a:lstStyle/>
          <a:p>
            <a:pPr>
              <a:lnSpc>
                <a:spcPts val="1500"/>
              </a:lnSpc>
              <a:spcBef>
                <a:spcPts val="450"/>
              </a:spcBef>
              <a:spcAft>
                <a:spcPts val="600"/>
              </a:spcAft>
              <a:buClr>
                <a:schemeClr val="bg1"/>
              </a:buClr>
              <a:buSzPct val="100000"/>
              <a:defRPr/>
            </a:pP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Report </a:t>
            </a:r>
            <a:b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Viewer Controls</a:t>
            </a:r>
          </a:p>
        </p:txBody>
      </p:sp>
      <p:sp>
        <p:nvSpPr>
          <p:cNvPr id="171" name="Rectangle 170"/>
          <p:cNvSpPr/>
          <p:nvPr/>
        </p:nvSpPr>
        <p:spPr>
          <a:xfrm>
            <a:off x="1692674" y="4370513"/>
            <a:ext cx="2233548" cy="477054"/>
          </a:xfrm>
          <a:prstGeom prst="rect">
            <a:avLst/>
          </a:prstGeom>
        </p:spPr>
        <p:txBody>
          <a:bodyPr wrap="square">
            <a:spAutoFit/>
          </a:bodyPr>
          <a:lstStyle/>
          <a:p>
            <a:pPr>
              <a:lnSpc>
                <a:spcPts val="1500"/>
              </a:lnSpc>
              <a:spcBef>
                <a:spcPts val="450"/>
              </a:spcBef>
              <a:spcAft>
                <a:spcPts val="600"/>
              </a:spcAft>
              <a:buClr>
                <a:schemeClr val="bg1"/>
              </a:buClr>
              <a:buSzPct val="100000"/>
              <a:defRPr/>
            </a:pP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Design </a:t>
            </a:r>
            <a:b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Capabilities</a:t>
            </a:r>
          </a:p>
        </p:txBody>
      </p:sp>
      <p:sp>
        <p:nvSpPr>
          <p:cNvPr id="172" name="Rectangle 171"/>
          <p:cNvSpPr/>
          <p:nvPr/>
        </p:nvSpPr>
        <p:spPr>
          <a:xfrm>
            <a:off x="3838177" y="3170050"/>
            <a:ext cx="1541270" cy="477054"/>
          </a:xfrm>
          <a:prstGeom prst="rect">
            <a:avLst/>
          </a:prstGeom>
        </p:spPr>
        <p:txBody>
          <a:bodyPr wrap="square">
            <a:spAutoFit/>
          </a:bodyPr>
          <a:lstStyle/>
          <a:p>
            <a:pPr algn="ctr">
              <a:lnSpc>
                <a:spcPts val="1500"/>
              </a:lnSpc>
              <a:spcBef>
                <a:spcPts val="450"/>
              </a:spcBef>
              <a:spcAft>
                <a:spcPts val="600"/>
              </a:spcAft>
              <a:buClr>
                <a:schemeClr val="bg1"/>
              </a:buClr>
              <a:buSzPct val="100000"/>
              <a:defRPr/>
            </a:pP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Productive</a:t>
            </a:r>
            <a:b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Authoring</a:t>
            </a:r>
          </a:p>
        </p:txBody>
      </p:sp>
      <p:sp>
        <p:nvSpPr>
          <p:cNvPr id="173" name="Rectangle 172"/>
          <p:cNvSpPr/>
          <p:nvPr/>
        </p:nvSpPr>
        <p:spPr>
          <a:xfrm>
            <a:off x="4276030" y="4300644"/>
            <a:ext cx="665567" cy="477054"/>
          </a:xfrm>
          <a:prstGeom prst="rect">
            <a:avLst/>
          </a:prstGeom>
        </p:spPr>
        <p:txBody>
          <a:bodyPr wrap="none">
            <a:spAutoFit/>
          </a:bodyPr>
          <a:lstStyle/>
          <a:p>
            <a:pPr algn="ctr">
              <a:lnSpc>
                <a:spcPts val="1500"/>
              </a:lnSpc>
              <a:spcBef>
                <a:spcPts val="450"/>
              </a:spcBef>
              <a:spcAft>
                <a:spcPts val="600"/>
              </a:spcAft>
              <a:buClr>
                <a:schemeClr val="bg1"/>
              </a:buClr>
              <a:buSzPct val="100000"/>
              <a:defRPr/>
            </a:pP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Flexible </a:t>
            </a:r>
            <a:b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layout</a:t>
            </a:r>
          </a:p>
        </p:txBody>
      </p:sp>
      <p:sp>
        <p:nvSpPr>
          <p:cNvPr id="174" name="Rectangle 173"/>
          <p:cNvSpPr/>
          <p:nvPr/>
        </p:nvSpPr>
        <p:spPr>
          <a:xfrm>
            <a:off x="6255081" y="3815942"/>
            <a:ext cx="1689265" cy="477054"/>
          </a:xfrm>
          <a:prstGeom prst="rect">
            <a:avLst/>
          </a:prstGeom>
        </p:spPr>
        <p:txBody>
          <a:bodyPr wrap="square">
            <a:spAutoFit/>
          </a:bodyPr>
          <a:lstStyle/>
          <a:p>
            <a:pPr algn="r">
              <a:lnSpc>
                <a:spcPts val="1500"/>
              </a:lnSpc>
              <a:spcBef>
                <a:spcPts val="450"/>
              </a:spcBef>
              <a:spcAft>
                <a:spcPts val="600"/>
              </a:spcAft>
              <a:buClr>
                <a:schemeClr val="bg1"/>
              </a:buClr>
              <a:buSzPct val="100000"/>
              <a:defRPr/>
            </a:pP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Highly </a:t>
            </a:r>
            <a:b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Interactive</a:t>
            </a:r>
          </a:p>
        </p:txBody>
      </p:sp>
      <p:sp>
        <p:nvSpPr>
          <p:cNvPr id="175" name="Rectangle 174"/>
          <p:cNvSpPr/>
          <p:nvPr/>
        </p:nvSpPr>
        <p:spPr>
          <a:xfrm>
            <a:off x="5911827" y="4358511"/>
            <a:ext cx="1559485" cy="477054"/>
          </a:xfrm>
          <a:prstGeom prst="rect">
            <a:avLst/>
          </a:prstGeom>
        </p:spPr>
        <p:txBody>
          <a:bodyPr wrap="square">
            <a:spAutoFit/>
          </a:bodyPr>
          <a:lstStyle/>
          <a:p>
            <a:pPr algn="r">
              <a:lnSpc>
                <a:spcPts val="1500"/>
              </a:lnSpc>
              <a:spcBef>
                <a:spcPts val="450"/>
              </a:spcBef>
              <a:spcAft>
                <a:spcPts val="600"/>
              </a:spcAft>
              <a:buClr>
                <a:schemeClr val="bg1"/>
              </a:buClr>
              <a:buSzPct val="100000"/>
              <a:defRPr/>
            </a:pP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a:t>
            </a:r>
            <a:b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Presentation</a:t>
            </a:r>
          </a:p>
        </p:txBody>
      </p:sp>
      <p:sp>
        <p:nvSpPr>
          <p:cNvPr id="188" name="Rectangle 187"/>
          <p:cNvSpPr/>
          <p:nvPr/>
        </p:nvSpPr>
        <p:spPr>
          <a:xfrm rot="20573270">
            <a:off x="-55388" y="1621896"/>
            <a:ext cx="1737360" cy="323165"/>
          </a:xfrm>
          <a:prstGeom prst="rect">
            <a:avLst/>
          </a:prstGeom>
        </p:spPr>
        <p:txBody>
          <a:bodyPr wrap="square">
            <a:spAutoFit/>
          </a:bodyPr>
          <a:lstStyle/>
          <a:p>
            <a:pPr algn="ctr">
              <a:lnSpc>
                <a:spcPts val="1800"/>
              </a:lnSpc>
              <a:spcBef>
                <a:spcPts val="450"/>
              </a:spcBef>
              <a:spcAft>
                <a:spcPts val="600"/>
              </a:spcAft>
              <a:buClr>
                <a:schemeClr val="bg1"/>
              </a:buClr>
              <a:buSzPct val="100000"/>
              <a:defRPr/>
            </a:pPr>
            <a:r>
              <a:rPr lang="en-US" sz="1800"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Developers</a:t>
            </a:r>
          </a:p>
        </p:txBody>
      </p:sp>
      <p:pic>
        <p:nvPicPr>
          <p:cNvPr id="119" name="Picture 6" descr="\\eventsql\dvd\Online_ART\DVD_ART36\Artwork_Imagery\Brand Photos\Scenarios\FY08 Brand - Business\man windows laptop sitting desk casual copy.png"/>
          <p:cNvPicPr>
            <a:picLocks noChangeAspect="1" noChangeArrowheads="1"/>
          </p:cNvPicPr>
          <p:nvPr/>
        </p:nvPicPr>
        <p:blipFill>
          <a:blip r:embed="rId8" cstate="print"/>
          <a:srcRect/>
          <a:stretch>
            <a:fillRect/>
          </a:stretch>
        </p:blipFill>
        <p:spPr bwMode="auto">
          <a:xfrm>
            <a:off x="7152062" y="1859366"/>
            <a:ext cx="1813724" cy="1693249"/>
          </a:xfrm>
          <a:prstGeom prst="rect">
            <a:avLst/>
          </a:prstGeom>
          <a:noFill/>
          <a:effectLst>
            <a:softEdge rad="635000"/>
          </a:effectLst>
        </p:spPr>
      </p:pic>
      <p:sp>
        <p:nvSpPr>
          <p:cNvPr id="120" name="Rectangle 119"/>
          <p:cNvSpPr/>
          <p:nvPr/>
        </p:nvSpPr>
        <p:spPr>
          <a:xfrm>
            <a:off x="7053943" y="3170050"/>
            <a:ext cx="1484416" cy="477054"/>
          </a:xfrm>
          <a:prstGeom prst="rect">
            <a:avLst/>
          </a:prstGeom>
        </p:spPr>
        <p:txBody>
          <a:bodyPr wrap="square">
            <a:spAutoFit/>
          </a:bodyPr>
          <a:lstStyle/>
          <a:p>
            <a:pPr algn="r">
              <a:lnSpc>
                <a:spcPts val="1500"/>
              </a:lnSpc>
              <a:spcBef>
                <a:spcPts val="450"/>
              </a:spcBef>
              <a:spcAft>
                <a:spcPts val="600"/>
              </a:spcAft>
              <a:buClr>
                <a:schemeClr val="bg1"/>
              </a:buClr>
              <a:buSzPct val="100000"/>
              <a:defRPr/>
            </a:pP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Visual data </a:t>
            </a:r>
            <a:b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05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representation</a:t>
            </a:r>
          </a:p>
        </p:txBody>
      </p:sp>
      <p:sp>
        <p:nvSpPr>
          <p:cNvPr id="49" name="Rectangle 48"/>
          <p:cNvSpPr/>
          <p:nvPr/>
        </p:nvSpPr>
        <p:spPr>
          <a:xfrm rot="1097516">
            <a:off x="7540791" y="1646106"/>
            <a:ext cx="1737360" cy="323165"/>
          </a:xfrm>
          <a:prstGeom prst="rect">
            <a:avLst/>
          </a:prstGeom>
        </p:spPr>
        <p:txBody>
          <a:bodyPr wrap="square">
            <a:spAutoFit/>
          </a:bodyPr>
          <a:lstStyle/>
          <a:p>
            <a:pPr algn="ctr">
              <a:lnSpc>
                <a:spcPts val="1800"/>
              </a:lnSpc>
              <a:spcBef>
                <a:spcPts val="450"/>
              </a:spcBef>
              <a:spcAft>
                <a:spcPts val="600"/>
              </a:spcAft>
              <a:buClr>
                <a:schemeClr val="bg1"/>
              </a:buClr>
              <a:buSzPct val="100000"/>
              <a:defRPr/>
            </a:pPr>
            <a:r>
              <a:rPr lang="en-US" sz="1800"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End Users</a:t>
            </a:r>
          </a:p>
        </p:txBody>
      </p:sp>
      <p:sp>
        <p:nvSpPr>
          <p:cNvPr id="54" name="Rectangle 53"/>
          <p:cNvSpPr/>
          <p:nvPr/>
        </p:nvSpPr>
        <p:spPr>
          <a:xfrm rot="472013">
            <a:off x="5272726" y="1249072"/>
            <a:ext cx="1737360" cy="323165"/>
          </a:xfrm>
          <a:prstGeom prst="rect">
            <a:avLst/>
          </a:prstGeom>
        </p:spPr>
        <p:txBody>
          <a:bodyPr wrap="square">
            <a:spAutoFit/>
          </a:bodyPr>
          <a:lstStyle/>
          <a:p>
            <a:pPr algn="ctr">
              <a:lnSpc>
                <a:spcPts val="1800"/>
              </a:lnSpc>
              <a:spcBef>
                <a:spcPts val="450"/>
              </a:spcBef>
              <a:spcAft>
                <a:spcPts val="600"/>
              </a:spcAft>
              <a:buClr>
                <a:schemeClr val="bg1"/>
              </a:buClr>
              <a:buSzPct val="100000"/>
              <a:defRPr/>
            </a:pPr>
            <a:r>
              <a:rPr lang="en-US" sz="1800"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Power Users</a:t>
            </a:r>
          </a:p>
        </p:txBody>
      </p:sp>
      <p:sp useBgFill="1">
        <p:nvSpPr>
          <p:cNvPr id="8" name="Rectangle 7"/>
          <p:cNvSpPr/>
          <p:nvPr/>
        </p:nvSpPr>
        <p:spPr bwMode="white">
          <a:xfrm>
            <a:off x="2443571" y="1715277"/>
            <a:ext cx="1264919" cy="3123245"/>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a:endParaRPr lang="en-US" sz="1800" dirty="0" err="1">
              <a:solidFill>
                <a:schemeClr val="bg1"/>
              </a:solidFill>
              <a:effectLst>
                <a:outerShdw blurRad="38100" dist="38100" dir="2700000" algn="tl">
                  <a:srgbClr val="000000">
                    <a:alpha val="43137"/>
                  </a:srgbClr>
                </a:outerShdw>
              </a:effectLst>
              <a:latin typeface="Segoe" pitchFamily="34" charset="0"/>
            </a:endParaRPr>
          </a:p>
        </p:txBody>
      </p:sp>
      <p:sp>
        <p:nvSpPr>
          <p:cNvPr id="189" name="Rectangle 188"/>
          <p:cNvSpPr/>
          <p:nvPr/>
        </p:nvSpPr>
        <p:spPr>
          <a:xfrm rot="21192675">
            <a:off x="2195476" y="1243396"/>
            <a:ext cx="1737360" cy="323165"/>
          </a:xfrm>
          <a:prstGeom prst="rect">
            <a:avLst/>
          </a:prstGeom>
        </p:spPr>
        <p:txBody>
          <a:bodyPr wrap="square">
            <a:spAutoFit/>
          </a:bodyPr>
          <a:lstStyle/>
          <a:p>
            <a:pPr algn="ctr">
              <a:lnSpc>
                <a:spcPts val="1800"/>
              </a:lnSpc>
              <a:spcBef>
                <a:spcPts val="450"/>
              </a:spcBef>
              <a:spcAft>
                <a:spcPts val="600"/>
              </a:spcAft>
              <a:buClr>
                <a:schemeClr val="bg1"/>
              </a:buClr>
              <a:buSzPct val="100000"/>
              <a:defRPr/>
            </a:pPr>
            <a:r>
              <a:rPr lang="en-US" sz="1800"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IT Pros</a:t>
            </a:r>
          </a:p>
        </p:txBody>
      </p:sp>
      <p:sp useBgFill="1">
        <p:nvSpPr>
          <p:cNvPr id="37" name="Rectangle 7"/>
          <p:cNvSpPr/>
          <p:nvPr/>
        </p:nvSpPr>
        <p:spPr bwMode="white">
          <a:xfrm flipH="1">
            <a:off x="5456736" y="1715277"/>
            <a:ext cx="1264919" cy="3123245"/>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a:endParaRPr lang="en-US" sz="1800" dirty="0" err="1">
              <a:solidFill>
                <a:schemeClr val="bg1"/>
              </a:solidFill>
              <a:effectLst>
                <a:outerShdw blurRad="38100" dist="38100" dir="2700000" algn="tl">
                  <a:srgbClr val="000000">
                    <a:alpha val="43137"/>
                  </a:srgbClr>
                </a:outerShdw>
              </a:effectLst>
              <a:latin typeface="Segoe" pitchFamily="34" charset="0"/>
            </a:endParaRPr>
          </a:p>
        </p:txBody>
      </p:sp>
      <p:sp>
        <p:nvSpPr>
          <p:cNvPr id="36" name="Left-Right Arrow 35"/>
          <p:cNvSpPr/>
          <p:nvPr/>
        </p:nvSpPr>
        <p:spPr bwMode="auto">
          <a:xfrm>
            <a:off x="952501" y="5308297"/>
            <a:ext cx="7286624" cy="693124"/>
          </a:xfrm>
          <a:prstGeom prst="leftRightArrow">
            <a:avLst/>
          </a:prstGeom>
          <a:gradFill>
            <a:gsLst>
              <a:gs pos="0">
                <a:schemeClr val="accent1">
                  <a:lumMod val="75000"/>
                </a:schemeClr>
              </a:gs>
              <a:gs pos="80000">
                <a:schemeClr val="accent1">
                  <a:lumMod val="50000"/>
                </a:schemeClr>
              </a:gs>
              <a:gs pos="100000">
                <a:schemeClr val="accent1">
                  <a:lumMod val="60000"/>
                  <a:lumOff val="40000"/>
                </a:schemeClr>
              </a:gs>
            </a:gsLs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a:endParaRPr lang="en-US" sz="1800" dirty="0" err="1">
              <a:solidFill>
                <a:schemeClr val="bg1"/>
              </a:solidFill>
              <a:effectLst>
                <a:outerShdw blurRad="38100" dist="38100" dir="2700000" algn="tl">
                  <a:srgbClr val="000000">
                    <a:alpha val="43137"/>
                  </a:srgbClr>
                </a:outerShdw>
              </a:effectLst>
              <a:latin typeface="Segoe UI Light" pitchFamily="34" charset="0"/>
            </a:endParaRPr>
          </a:p>
        </p:txBody>
      </p:sp>
      <p:sp>
        <p:nvSpPr>
          <p:cNvPr id="38" name="Rectangle 37"/>
          <p:cNvSpPr/>
          <p:nvPr/>
        </p:nvSpPr>
        <p:spPr>
          <a:xfrm>
            <a:off x="1662269" y="5519069"/>
            <a:ext cx="5915402" cy="323165"/>
          </a:xfrm>
          <a:prstGeom prst="rect">
            <a:avLst/>
          </a:prstGeom>
        </p:spPr>
        <p:txBody>
          <a:bodyPr wrap="none">
            <a:spAutoFit/>
          </a:bodyPr>
          <a:lstStyle/>
          <a:p>
            <a:pPr algn="ctr">
              <a:lnSpc>
                <a:spcPts val="1800"/>
              </a:lnSpc>
              <a:spcBef>
                <a:spcPts val="450"/>
              </a:spcBef>
              <a:spcAft>
                <a:spcPts val="600"/>
              </a:spcAft>
              <a:buClr>
                <a:schemeClr val="bg1"/>
              </a:buClr>
              <a:buSzPct val="100000"/>
              <a:defRPr/>
            </a:pPr>
            <a:r>
              <a:rPr lang="en-US" sz="1800" b="1" dirty="0">
                <a:solidFill>
                  <a:schemeClr val="bg1"/>
                </a:solidFill>
                <a:latin typeface="Segoe UI Light" pitchFamily="34" charset="0"/>
                <a:ea typeface="Segoe UI" pitchFamily="34" charset="0"/>
                <a:cs typeface="Segoe UI" pitchFamily="34" charset="0"/>
                <a:sym typeface="Wingdings" pitchFamily="2" charset="2"/>
              </a:rPr>
              <a:t>Embedded		Operational			Business</a:t>
            </a:r>
          </a:p>
        </p:txBody>
      </p:sp>
      <p:sp>
        <p:nvSpPr>
          <p:cNvPr id="39" name="Rounded Rectangle 38"/>
          <p:cNvSpPr/>
          <p:nvPr/>
        </p:nvSpPr>
        <p:spPr bwMode="auto">
          <a:xfrm>
            <a:off x="6056064" y="4876105"/>
            <a:ext cx="1611088" cy="357545"/>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1800"/>
              </a:lnSpc>
              <a:spcBef>
                <a:spcPts val="450"/>
              </a:spcBef>
              <a:spcAft>
                <a:spcPts val="600"/>
              </a:spcAft>
              <a:buClr>
                <a:schemeClr val="bg1"/>
              </a:buClr>
              <a:buSzPct val="100000"/>
            </a:pPr>
            <a:r>
              <a:rPr lang="en-US" altLang="zh-CN" sz="1200" b="1" dirty="0">
                <a:latin typeface="Segoe UI" pitchFamily="34" charset="0"/>
                <a:ea typeface="Segoe UI" pitchFamily="34" charset="0"/>
                <a:cs typeface="Segoe UI" pitchFamily="34" charset="0"/>
              </a:rPr>
              <a:t>Power View</a:t>
            </a:r>
          </a:p>
        </p:txBody>
      </p:sp>
    </p:spTree>
    <p:extLst>
      <p:ext uri="{BB962C8B-B14F-4D97-AF65-F5344CB8AC3E}">
        <p14:creationId xmlns:p14="http://schemas.microsoft.com/office/powerpoint/2010/main" val="1366612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purl.org/dc/terms/"/>
    <ds:schemaRef ds:uri="230e9df3-be65-4c73-a93b-d1236ebd677e"/>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4887</TotalTime>
  <Words>1594</Words>
  <Application>Microsoft Office PowerPoint</Application>
  <PresentationFormat>全屏显示(4:3)</PresentationFormat>
  <Paragraphs>213</Paragraphs>
  <Slides>28</Slides>
  <Notes>18</Notes>
  <HiddenSlides>0</HiddenSlides>
  <MMClips>0</MMClips>
  <ScaleCrop>false</ScaleCrop>
  <HeadingPairs>
    <vt:vector size="8" baseType="variant">
      <vt:variant>
        <vt:lpstr>已用的字体</vt:lpstr>
      </vt:variant>
      <vt:variant>
        <vt:i4>7</vt:i4>
      </vt:variant>
      <vt:variant>
        <vt:lpstr>主题</vt:lpstr>
      </vt:variant>
      <vt:variant>
        <vt:i4>4</vt:i4>
      </vt:variant>
      <vt:variant>
        <vt:lpstr>嵌入 OLE 服务器</vt:lpstr>
      </vt:variant>
      <vt:variant>
        <vt:i4>1</vt:i4>
      </vt:variant>
      <vt:variant>
        <vt:lpstr>幻灯片标题</vt:lpstr>
      </vt:variant>
      <vt:variant>
        <vt:i4>28</vt:i4>
      </vt:variant>
    </vt:vector>
  </HeadingPairs>
  <TitlesOfParts>
    <vt:vector size="40" baseType="lpstr">
      <vt:lpstr>Segoe</vt:lpstr>
      <vt:lpstr>Segoe Light</vt:lpstr>
      <vt:lpstr>Arial</vt:lpstr>
      <vt:lpstr>Consolas</vt:lpstr>
      <vt:lpstr>Segoe UI</vt:lpstr>
      <vt:lpstr>Segoe UI Light</vt:lpstr>
      <vt:lpstr>Wingdings</vt:lpstr>
      <vt:lpstr>MS1444_Windows Azure Template 16x9_r08a</vt:lpstr>
      <vt:lpstr>White with Consolas font for code slides</vt:lpstr>
      <vt:lpstr>MS1444_Windows Azure Template 16x9_r08b</vt:lpstr>
      <vt:lpstr>1_White with Consolas font for code slides</vt:lpstr>
      <vt:lpstr>think-cell Slide</vt:lpstr>
      <vt:lpstr>Excel Power Tools</vt:lpstr>
      <vt:lpstr>Excel Power Tools</vt:lpstr>
      <vt:lpstr>Agenda</vt:lpstr>
      <vt:lpstr>PowerPoint 演示文稿</vt:lpstr>
      <vt:lpstr>What is PowerPivot?</vt:lpstr>
      <vt:lpstr>PowerPivot Versions</vt:lpstr>
      <vt:lpstr>What is Power View?</vt:lpstr>
      <vt:lpstr>SharePoint Architecture</vt:lpstr>
      <vt:lpstr>PowerPoint 演示文稿</vt:lpstr>
      <vt:lpstr>PowerPivot, Power View Demo</vt:lpstr>
      <vt:lpstr>Current State of the Art</vt:lpstr>
      <vt:lpstr>The Data tab – the old way</vt:lpstr>
      <vt:lpstr>PowerPoint 演示文稿</vt:lpstr>
      <vt:lpstr>Why Power Query?</vt:lpstr>
      <vt:lpstr>Connecting Excel and Hadoop on Windows Azure</vt:lpstr>
      <vt:lpstr>Microsoft Big Data Solution</vt:lpstr>
      <vt:lpstr>PowerMap</vt:lpstr>
      <vt:lpstr>PowerPoint 演示文稿</vt:lpstr>
      <vt:lpstr>PowerPoint 演示文稿</vt:lpstr>
      <vt:lpstr>Features</vt:lpstr>
      <vt:lpstr>PowerPoint 演示文稿</vt:lpstr>
      <vt:lpstr>PowerPoint 演示文稿</vt:lpstr>
      <vt:lpstr>Layerscape Resources</vt:lpstr>
      <vt:lpstr>PowerPoint 演示文稿</vt:lpstr>
      <vt:lpstr>Connecting Python and Excel</vt:lpstr>
      <vt:lpstr>References</vt:lpstr>
      <vt:lpstr>Excel Power Tools</vt:lpstr>
      <vt:lpstr>PowerPoint 演示文稿</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In Windows Azure</dc:title>
  <dc:subject>Windows Azure</dc:subject>
  <dc:creator>wenmingy</dc:creator>
  <dc:description>In this presentation you'll better understand the role of Big Data in the cloud and how Windows Azure &amp; Hadoop work together.
by wenmingy</dc:description>
  <cp:lastModifiedBy>Yin Lu</cp:lastModifiedBy>
  <cp:revision>426</cp:revision>
  <cp:lastPrinted>2011-10-11T14:25:22Z</cp:lastPrinted>
  <dcterms:created xsi:type="dcterms:W3CDTF">2011-03-29T16:07:22Z</dcterms:created>
  <dcterms:modified xsi:type="dcterms:W3CDTF">2014-03-11T05:29:37Z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